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Lato"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pos="340">
          <p15:clr>
            <a:srgbClr val="9AA0A6"/>
          </p15:clr>
        </p15:guide>
        <p15:guide id="3" pos="5443">
          <p15:clr>
            <a:srgbClr val="9AA0A6"/>
          </p15:clr>
        </p15:guide>
        <p15:guide id="4" pos="2948">
          <p15:clr>
            <a:srgbClr val="9AA0A6"/>
          </p15:clr>
        </p15:guide>
        <p15:guide id="5" orient="horz" pos="3061">
          <p15:clr>
            <a:srgbClr val="9AA0A6"/>
          </p15:clr>
        </p15:guide>
        <p15:guide id="6" orient="horz" pos="754">
          <p15:clr>
            <a:srgbClr val="9AA0A6"/>
          </p15:clr>
        </p15:guide>
        <p15:guide id="7" orient="horz" pos="907">
          <p15:clr>
            <a:srgbClr val="9AA0A6"/>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G6OctEEUhVv5Bqvc/a7FDb8wp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pos="2880"/>
        <p:guide pos="340"/>
        <p:guide pos="5443"/>
        <p:guide pos="2948"/>
        <p:guide orient="horz" pos="3061"/>
        <p:guide orient="horz" pos="754"/>
        <p:guide orient="horz" pos="90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Καλημέρα, είμαστε ο Αλέξης Χαραλααμπους. και ο Γιώργος Κωνσταντίνου.  , και θα σας παρουσιάσουμε σήμερα την προσπάθεια μας προς μελέτη και κατασκευή ενός μικρουποβρυχίου για χρήση ως όχημα παρακολούθησης σε αρχαιολογικές εφαρμογές.</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φυσικο επακολουθο των βελτιστοποιησεων ειναι και η εκτελεση μιας στατικης αναλυσης των στηριγματων …..</a:t>
            </a: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Σε αυτό το σημείο έγινε μια προσπάθεια προσομοίωσης της κίνησης του υποβρυχίου.</a:t>
            </a:r>
            <a:endParaRPr/>
          </a:p>
          <a:p>
            <a:pPr marL="0" lvl="0" indent="0" algn="l" rtl="0">
              <a:spcBef>
                <a:spcPts val="0"/>
              </a:spcBef>
              <a:spcAft>
                <a:spcPts val="0"/>
              </a:spcAft>
              <a:buNone/>
            </a:pPr>
            <a:r>
              <a:rPr lang="el"/>
              <a:t>Παρατηρώντας την εικονα, μπορείτε να δείτε ότι, υπάρχουν 6 βαθμοί ελευθερίας και 2 συστήματα αναφοράς.</a:t>
            </a:r>
            <a:endParaRPr/>
          </a:p>
          <a:p>
            <a:pPr marL="0" lvl="0" indent="0" algn="l" rtl="0">
              <a:lnSpc>
                <a:spcPct val="100000"/>
              </a:lnSpc>
              <a:spcBef>
                <a:spcPts val="0"/>
              </a:spcBef>
              <a:spcAft>
                <a:spcPts val="0"/>
              </a:spcAft>
              <a:buSzPts val="1100"/>
              <a:buNone/>
            </a:pPr>
            <a:r>
              <a:rPr lang="el"/>
              <a:t>Το αδρανειακό, το οποίο, είναι σταθερό σε θέση και προσανατολισμό και το τοπικό, το οποίο είναι μεταβλητό.</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Τώρα, οι εξισώσεις που περιγράφουν την θέση και προσανατολισμό του οχήματος είναι οι Newton - Euler.</a:t>
            </a:r>
            <a:endParaRPr/>
          </a:p>
          <a:p>
            <a:pPr marL="0" lvl="0" indent="0" algn="l" rtl="0">
              <a:lnSpc>
                <a:spcPct val="100000"/>
              </a:lnSpc>
              <a:spcBef>
                <a:spcPts val="0"/>
              </a:spcBef>
              <a:spcAft>
                <a:spcPts val="0"/>
              </a:spcAft>
              <a:buSzPts val="1100"/>
              <a:buNone/>
            </a:pPr>
            <a:r>
              <a:rPr lang="el"/>
              <a:t>Όπου, η μία περιγράφει την διατήρηση της γραμμικής ορμής, και είναι εκφρασμένη στο αδρανειακό σύστημα, και η άλλη, την διατήρηση της στροφορμής, στο τοπικό σύστημα.</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Για μετατροπή διαφόρων διανυσμάτων, από το ένα σύστημα στο άλλο, γίνεται χρήση του πίνακα μετασχηματισμού Rposition. </a:t>
            </a:r>
            <a:endParaRPr/>
          </a:p>
          <a:p>
            <a:pPr marL="0" lvl="0" indent="0" algn="l" rtl="0">
              <a:lnSpc>
                <a:spcPct val="100000"/>
              </a:lnSpc>
              <a:spcBef>
                <a:spcPts val="0"/>
              </a:spcBef>
              <a:spcAft>
                <a:spcPts val="0"/>
              </a:spcAft>
              <a:buSzPts val="1100"/>
              <a:buNone/>
            </a:pPr>
            <a:r>
              <a:rPr lang="el"/>
              <a:t>Ομοιως, για μετατροπή των γωνιών Euler γίνεται μια αντίστοιχη διαδικασία με διαφορετικό πίνακα μετασχηματισμού Rangle.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Το μοντέλο αναπτύχθηκε στη MatLab. Συγκεκριμένα, για την επίλυση των διαφορικών εξισώσεων χρησιμοποιήθηκε η μέθοδος runge kutta 4, με βήμα 0.005 δευτερολέπτων,</a:t>
            </a:r>
            <a:endParaRPr/>
          </a:p>
          <a:p>
            <a:pPr marL="0" lvl="0" indent="0" algn="l" rtl="0">
              <a:lnSpc>
                <a:spcPct val="100000"/>
              </a:lnSpc>
              <a:spcBef>
                <a:spcPts val="0"/>
              </a:spcBef>
              <a:spcAft>
                <a:spcPts val="0"/>
              </a:spcAft>
              <a:buSzPts val="1100"/>
              <a:buNone/>
            </a:pPr>
            <a:r>
              <a:rPr lang="el"/>
              <a:t>με μέγιστο επιτρεπτό σχετικό και απόλυτο όριο απόκλισης των τιμών το 1e-6. Για την παρουσίαση των δεδομένων, χρησιμοποιήθηκε μετά από ορισμένες μετατροπές ένα open source πακέτο, για την MatLab.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Πρώτα, εδώ βλέπετε την παρουσίαση του τελικού μοντέλου τοποθετημένο στον τρισδιάστατο χώρο.</a:t>
            </a:r>
            <a:endParaRPr/>
          </a:p>
          <a:p>
            <a:pPr marL="0" lvl="0" indent="0" algn="l" rtl="0">
              <a:lnSpc>
                <a:spcPct val="100000"/>
              </a:lnSpc>
              <a:spcBef>
                <a:spcPts val="0"/>
              </a:spcBef>
              <a:spcAft>
                <a:spcPts val="0"/>
              </a:spcAft>
              <a:buSzPts val="1100"/>
              <a:buNone/>
            </a:pPr>
            <a:r>
              <a:rPr lang="el"/>
              <a:t>Σε αυτές τις περιπτώσεις εφαρμόζεται σταθερή δύναμη στο κέντρο βάρους, προς έναν άξονα κάθε φορά.</a:t>
            </a:r>
            <a:endParaRPr/>
          </a:p>
          <a:p>
            <a:pPr marL="0" lvl="0" indent="0" algn="l" rtl="0">
              <a:lnSpc>
                <a:spcPct val="100000"/>
              </a:lnSpc>
              <a:spcBef>
                <a:spcPts val="0"/>
              </a:spcBef>
              <a:spcAft>
                <a:spcPts val="0"/>
              </a:spcAft>
              <a:buSzPts val="1100"/>
              <a:buNone/>
            </a:pPr>
            <a:r>
              <a:rPr lang="el"/>
              <a:t>Όπως περιμέναμε, κινούνται επιταχυνόμενα προς την κάθε διεύθυνση.</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Σε αυτές τις περιπτώσεις εφαρμόζεται σταθερή δύναμη από τους 2 πίσω κινητήρες και</a:t>
            </a:r>
            <a:endParaRPr/>
          </a:p>
          <a:p>
            <a:pPr marL="0" lvl="0" indent="0" algn="l" rtl="0">
              <a:lnSpc>
                <a:spcPct val="100000"/>
              </a:lnSpc>
              <a:spcBef>
                <a:spcPts val="0"/>
              </a:spcBef>
              <a:spcAft>
                <a:spcPts val="0"/>
              </a:spcAft>
              <a:buSzPts val="1100"/>
              <a:buNone/>
            </a:pPr>
            <a:r>
              <a:rPr lang="el"/>
              <a:t>αφενός, στο (α) οι 2 μπροστά κινητήρες είναι σε λειτουργία με φορά προς τα αρνητικά του z άξονα, και στο (β) το αντίστροφο.</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Ακολούθως, με εφαρμογή μη συμμετρικής δύναμης στους 2 πίσω κινητήρες, παρατηρείται ελικοειδής κίνηση.</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Συνοψήζοντας, έγινε μια μικρή προσπάθεια αυτόματου ελέγχου της γωνίας pitch. </a:t>
            </a:r>
            <a:endParaRPr/>
          </a:p>
          <a:p>
            <a:pPr marL="0" lvl="0" indent="0" algn="l" rtl="0">
              <a:lnSpc>
                <a:spcPct val="100000"/>
              </a:lnSpc>
              <a:spcBef>
                <a:spcPts val="0"/>
              </a:spcBef>
              <a:spcAft>
                <a:spcPts val="0"/>
              </a:spcAft>
              <a:buSzPts val="1100"/>
              <a:buNone/>
            </a:pPr>
            <a:r>
              <a:rPr lang="el"/>
              <a:t>Σε συγκεκριμένα όρια του pitch, ενεργοποιούνται οι πίσω κινητήρες και σε άλλα οι μπροστά κινητήρες.</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Lato"/>
              <a:buChar char="●"/>
            </a:pPr>
            <a:r>
              <a:rPr lang="el" sz="1400">
                <a:latin typeface="Lato"/>
                <a:ea typeface="Lato"/>
                <a:cs typeface="Lato"/>
                <a:sym typeface="Lato"/>
              </a:rPr>
              <a:t>Κλειστό Σύστημα</a:t>
            </a:r>
            <a:endParaRPr sz="1400">
              <a:latin typeface="Lato"/>
              <a:ea typeface="Lato"/>
              <a:cs typeface="Lato"/>
              <a:sym typeface="Lato"/>
            </a:endParaRPr>
          </a:p>
          <a:p>
            <a:pPr marL="457200" lvl="0" indent="-317500" algn="l" rtl="0">
              <a:lnSpc>
                <a:spcPct val="100000"/>
              </a:lnSpc>
              <a:spcBef>
                <a:spcPts val="0"/>
              </a:spcBef>
              <a:spcAft>
                <a:spcPts val="0"/>
              </a:spcAft>
              <a:buSzPts val="1400"/>
              <a:buFont typeface="Lato"/>
              <a:buChar char="●"/>
            </a:pPr>
            <a:r>
              <a:rPr lang="el" sz="1200">
                <a:latin typeface="Times New Roman"/>
                <a:ea typeface="Times New Roman"/>
                <a:cs typeface="Times New Roman"/>
                <a:sym typeface="Times New Roman"/>
              </a:rPr>
              <a:t>Κινείται με ταχύτητα 0.1 m/s</a:t>
            </a:r>
            <a:endParaRPr sz="1200">
              <a:latin typeface="Times New Roman"/>
              <a:ea typeface="Times New Roman"/>
              <a:cs typeface="Times New Roman"/>
              <a:sym typeface="Times New Roman"/>
            </a:endParaRPr>
          </a:p>
          <a:p>
            <a:pPr marL="457200" lvl="0" indent="-317500" algn="l" rtl="0">
              <a:lnSpc>
                <a:spcPct val="100000"/>
              </a:lnSpc>
              <a:spcBef>
                <a:spcPts val="0"/>
              </a:spcBef>
              <a:spcAft>
                <a:spcPts val="0"/>
              </a:spcAft>
              <a:buSzPts val="1400"/>
              <a:buFont typeface="Lato"/>
              <a:buChar char="●"/>
            </a:pPr>
            <a:r>
              <a:rPr lang="el" sz="1200">
                <a:latin typeface="Times New Roman"/>
                <a:ea typeface="Times New Roman"/>
                <a:cs typeface="Times New Roman"/>
                <a:sym typeface="Times New Roman"/>
              </a:rPr>
              <a:t>Η συνολική θερμική αντίσταση είναι 6.2753 [K/W]. </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Για προσέγγιση της θερμικής συμπεριφοράς του υποβρυχίου, έγινε ένα απλοποιημένο μοντέλο μεταφοράς θερμότητας, που βασίστηκε στις θερμικές αντιστάσεις.</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Αρχικά, γίνεται παραγωγή θερμότητας στον εσωτερικό πυρήνα, που βλεπετε με κόκκινο. Θεωρήθηκε πως, ο πυρήνας είναι συμπαγές, με μια συνολική μάζα και θερμοχωρητικότητα, που συμπεριλαμβάνει τα εσωτερικά υλικά και εξαρτήματα. Η αρχική θερμοκρασία του εσωτερικού και εξωτερικού είναι 20C, και η ταχύτητα του ρευστού είναι 0.1 m/s.</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Η συνολική αντίσταση αποτελείται από τις 3 επιφάνειες του εξωτερικού του οχήματος σε παράλληλη σύνδεση, και η αντίσταση του ρευστού που το περιβάλλει, σε σειρά. </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Εμβαθύνοντας,, για τον υπολογισμό της αντίστασης από το ρευστό, χρειάστηκε ο υπολογισμός των αδιάστατων αριθμών Reynolds, Prandtl, &amp; Nusselt.</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Τώρα, για τον υπολογισμό της εσωτερικής θερμοκρασίας σε βάθος χρόνου, εφαρμόστηκε ισοζύγιο ενέργειας, με το κρίσιμο στοιχείο να είναι η ενέργεια που αποθηκεύεται η οποία ευθύνεται για την αύξηση της εσωτερικής θερμοκρασίας. </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l" sz="1200">
                <a:latin typeface="Times New Roman"/>
                <a:ea typeface="Times New Roman"/>
                <a:cs typeface="Times New Roman"/>
                <a:sym typeface="Times New Roman"/>
              </a:rPr>
              <a:t>Πέραν από αυτά, έγινε ο υπολογισμός του χρόνου λειτουργίας, με βάση το ενεργειακό απόθεμα της μπαταρίας και της κατανάλωσης ενέργειας από τα εξαρτήματα.</a:t>
            </a:r>
            <a:endParaRPr sz="12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Εδώ, μπορείτε να δείτε τα αποτελέσματα της ανάλυσης. Στα αριστερά, δίνεται η εξέλιξη της εσωτερικής θερμοκρασίας με κόκκινο χρώμα, για τον χρόνο λειτουργίας που επιτρέπει η μπαταρία που χρησιμοποιήθηκε. Ενώ, στα δεξιά, δίνεται η εξέλιξη της εσωτερικής θερμοκρασίας σε μεγάλο βάθος χρόνου.</a:t>
            </a:r>
            <a:endParaRPr/>
          </a:p>
          <a:p>
            <a:pPr marL="0" lvl="0" indent="0" algn="l" rtl="0">
              <a:lnSpc>
                <a:spcPct val="100000"/>
              </a:lnSpc>
              <a:spcBef>
                <a:spcPts val="0"/>
              </a:spcBef>
              <a:spcAft>
                <a:spcPts val="0"/>
              </a:spcAft>
              <a:buSzPts val="1100"/>
              <a:buNone/>
            </a:pPr>
            <a:r>
              <a:rPr lang="el"/>
              <a:t>Για αρχικό σχολιασμό των αποτελεσμάτων, μπορεί να ειπωθεί ότι, η παραγωγή ενέργειας στο εσωτερικό είναι σε περίπτωση που το υποβρύχιο είναι σε κατάσταση ενεργειακής “καταπόνησης”. Έτσι, σε πραγματικές συνθήκες θα περιμέναμε πολύ χαμηλότερες θερμοκρασίες. Ωστόσο, οι τιμες που υπολογίστηκαν είναι τουλάχιστον ανησυχητικές. </a:t>
            </a:r>
            <a:endParaRPr/>
          </a:p>
          <a:p>
            <a:pPr marL="0" lvl="0" indent="0" algn="l" rtl="0">
              <a:lnSpc>
                <a:spcPct val="100000"/>
              </a:lnSpc>
              <a:spcBef>
                <a:spcPts val="0"/>
              </a:spcBef>
              <a:spcAft>
                <a:spcPts val="0"/>
              </a:spcAft>
              <a:buSzPts val="1100"/>
              <a:buNone/>
            </a:pPr>
            <a:r>
              <a:rPr lang="el"/>
              <a:t>Χάριν αυτού, συνεχίσαμε με μιαν αναλυτικότερη προσέγγιση.</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όπως ανάφερε και ο αλεξης προχωρήσαμε σε μια πιο εκτενη αναλυση με την χρηση πεπερασμενων στοιχειων και για τον σκοπο αυτο δημιουργηθηκαν τρια μοντελα…</a:t>
            </a:r>
            <a:endParaRPr/>
          </a:p>
          <a:p>
            <a:pPr marL="0" lvl="0" indent="0" algn="l" rtl="0">
              <a:spcBef>
                <a:spcPts val="0"/>
              </a:spcBef>
              <a:spcAft>
                <a:spcPts val="0"/>
              </a:spcAft>
              <a:buNone/>
            </a:pPr>
            <a:endParaRPr/>
          </a:p>
          <a:p>
            <a:pPr marL="0" lvl="0" indent="0" algn="l" rtl="0">
              <a:spcBef>
                <a:spcPts val="0"/>
              </a:spcBef>
              <a:spcAft>
                <a:spcPts val="0"/>
              </a:spcAft>
              <a:buNone/>
            </a:pPr>
            <a:r>
              <a:rPr lang="el"/>
              <a:t>κατα το τελευταίο μοντέλο  παρατηρηθηκε οτι η θερμοκρασια διατηρείται στα επιθυμητα ορια με την μεγιστη θερμοκρασια να ειναι 76 βαθμους στην επιφανεια του επεξεργαστή. </a:t>
            </a:r>
            <a:endParaRPr/>
          </a:p>
          <a:p>
            <a:pPr marL="0" lvl="0" indent="0" algn="l" rtl="0">
              <a:spcBef>
                <a:spcPts val="0"/>
              </a:spcBef>
              <a:spcAft>
                <a:spcPts val="0"/>
              </a:spcAft>
              <a:buNone/>
            </a:pPr>
            <a:r>
              <a:rPr lang="el"/>
              <a:t>επισης με τα πρασινα βελη </a:t>
            </a:r>
            <a:endParaRPr/>
          </a:p>
        </p:txBody>
      </p:sp>
      <p:sp>
        <p:nvSpPr>
          <p:cNvPr id="289" name="Google Shape;289;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Για έναν πιο αληθοφανή χαρακτηρισμό της θερμικής συμπεριφοράς του συστήματος, προσπαθήσαμε να στήσουμε ένα πείραμα μέτρησης της τελικής θερμοκρασίας των κρίσιμων εξαρτημάτων.</a:t>
            </a:r>
            <a:endParaRPr/>
          </a:p>
          <a:p>
            <a:pPr marL="0" lvl="0" indent="0" algn="l" rtl="0">
              <a:lnSpc>
                <a:spcPct val="100000"/>
              </a:lnSpc>
              <a:spcBef>
                <a:spcPts val="0"/>
              </a:spcBef>
              <a:spcAft>
                <a:spcPts val="0"/>
              </a:spcAft>
              <a:buSzPts val="1100"/>
              <a:buNone/>
            </a:pPr>
            <a:r>
              <a:rPr lang="el"/>
              <a:t>Αξίζει όμως να σημειωθεί, ότι, το εν λόγω πείραμα έγινε κατ οίκον, εν καιρώ πανδημίας. ‘Ετσι δεν έγινε με τις επιθυμητές συνθήκες.</a:t>
            </a:r>
            <a:endParaRPr/>
          </a:p>
          <a:p>
            <a:pPr marL="0" lvl="0" indent="0" algn="l" rtl="0">
              <a:lnSpc>
                <a:spcPct val="100000"/>
              </a:lnSpc>
              <a:spcBef>
                <a:spcPts val="0"/>
              </a:spcBef>
              <a:spcAft>
                <a:spcPts val="0"/>
              </a:spcAft>
              <a:buSzPts val="1100"/>
              <a:buNone/>
            </a:pPr>
            <a:r>
              <a:rPr lang="el"/>
              <a:t>Ανεξαρτήτως, εκτελέστηκαν 3 περιπτώσεις. Σε όλες τις διατάξεις προσπαθήσαμε να εφαρμόζουμε τις ίδιες συνθήκες υπολογιστικου φόρτου.</a:t>
            </a:r>
            <a:endParaRPr/>
          </a:p>
          <a:p>
            <a:pPr marL="0" lvl="0" indent="0" algn="l" rtl="0">
              <a:lnSpc>
                <a:spcPct val="100000"/>
              </a:lnSpc>
              <a:spcBef>
                <a:spcPts val="0"/>
              </a:spcBef>
              <a:spcAft>
                <a:spcPts val="0"/>
              </a:spcAft>
              <a:buSzPts val="1100"/>
              <a:buNone/>
            </a:pPr>
            <a:r>
              <a:rPr lang="el"/>
              <a:t>Η θερμοκρασία του επεξεργαστή μετρήθηκε μέσω ενσωματωμένου θερμομέτρου του raspberry(που δίνεται στην εικόνα (β)), ενώ ταυτόχρονα, με θερμική κάμερα, παρατηρηθηκε η γενικότερη κατανομή θερμοκρασίας στο σώμα των ηλεκτρονικών(και δίνεται παράδειγμα στην εικόνα (α)).</a:t>
            </a:r>
            <a:endParaRPr/>
          </a:p>
          <a:p>
            <a:pPr marL="0" lvl="0" indent="0" algn="l" rtl="0">
              <a:lnSpc>
                <a:spcPct val="100000"/>
              </a:lnSpc>
              <a:spcBef>
                <a:spcPts val="0"/>
              </a:spcBef>
              <a:spcAft>
                <a:spcPts val="0"/>
              </a:spcAft>
              <a:buSzPts val="1100"/>
              <a:buNone/>
            </a:pPr>
            <a:r>
              <a:rPr lang="el"/>
              <a:t>   Η πρώτη διάταξη, είναι ο έλεγχος, που θέτει τις βάσεις σύγκρισης για τις επόμενες 2 περιπτώσεις.</a:t>
            </a:r>
            <a:endParaRPr/>
          </a:p>
          <a:p>
            <a:pPr marL="0" lvl="0" indent="0" algn="l" rtl="0">
              <a:lnSpc>
                <a:spcPct val="100000"/>
              </a:lnSpc>
              <a:spcBef>
                <a:spcPts val="0"/>
              </a:spcBef>
              <a:spcAft>
                <a:spcPts val="0"/>
              </a:spcAft>
              <a:buSzPts val="1100"/>
              <a:buNone/>
            </a:pPr>
            <a:r>
              <a:rPr lang="el"/>
              <a:t>   Στην δεύτερη, εισάγεται μια μικρών διαστάσεων παθητική ψύκτρα.</a:t>
            </a:r>
            <a:endParaRPr/>
          </a:p>
          <a:p>
            <a:pPr marL="0" lvl="0" indent="0" algn="l" rtl="0">
              <a:lnSpc>
                <a:spcPct val="100000"/>
              </a:lnSpc>
              <a:spcBef>
                <a:spcPts val="0"/>
              </a:spcBef>
              <a:spcAft>
                <a:spcPts val="0"/>
              </a:spcAft>
              <a:buSzPts val="1100"/>
              <a:buNone/>
            </a:pPr>
            <a:r>
              <a:rPr lang="el"/>
              <a:t>   Και στην τρίτη, εισάγεται ακόμη μια ψύκτρα μεγαλύτερων διαστάσεων.</a:t>
            </a:r>
            <a:endParaRPr/>
          </a:p>
          <a:p>
            <a:pPr marL="0" lvl="0" indent="0" algn="l" rtl="0">
              <a:lnSpc>
                <a:spcPct val="100000"/>
              </a:lnSpc>
              <a:spcBef>
                <a:spcPts val="0"/>
              </a:spcBef>
              <a:spcAft>
                <a:spcPts val="0"/>
              </a:spcAft>
              <a:buSzPts val="1100"/>
              <a:buNone/>
            </a:pPr>
            <a:r>
              <a:rPr lang="el"/>
              <a:t>Τα αποτελέσματα έδειξαν ότι με αύξηση της θερμικής μάζας και επιφάνειας, μειώνεται αισθητά η σταθερή θερμοκρασία του raspberry.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79fac94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79fac94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Αρχίζοντας , η παρουσίαση μας περιέχει, μιάν εισαγωγή στα υποβρύχια οχήματα, τους στόχους, και τις αρχικές μας ιδέες. Στη συνέχεια, παρουσιάζεται το τελικό μοντέλο, και οι επιμέρους αναλύσεις.</a:t>
            </a:r>
            <a:endParaRPr/>
          </a:p>
          <a:p>
            <a:pPr marL="0" lvl="0" indent="0" algn="l" rtl="0">
              <a:spcBef>
                <a:spcPts val="0"/>
              </a:spcBef>
              <a:spcAft>
                <a:spcPts val="0"/>
              </a:spcAft>
              <a:buNone/>
            </a:pPr>
            <a:r>
              <a:rPr lang="el"/>
              <a:t>Αργότερα, θα δούμε το μηχατρονικό σύστημα, τις κατασκευαστικές διεργασίες και τέλος το συνολικό κόστος και ορισμένες προτάσεις βελτίωσης.</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Εδώ παρουσιάζεται το λογισμικο που αναπτύχθηκε για το χειρισμο του υποβρυχιου. </a:t>
            </a:r>
            <a:endParaRPr/>
          </a:p>
          <a:p>
            <a:pPr marL="0" lvl="0" indent="0" algn="l" rtl="0">
              <a:lnSpc>
                <a:spcPct val="100000"/>
              </a:lnSpc>
              <a:spcBef>
                <a:spcPts val="0"/>
              </a:spcBef>
              <a:spcAft>
                <a:spcPts val="0"/>
              </a:spcAft>
              <a:buSzPts val="1100"/>
              <a:buNone/>
            </a:pPr>
            <a:r>
              <a:rPr lang="el"/>
              <a:t>Πάνω αριστερά, δίνεται το βάθος του οχήματος. Στο κάτω μέρος, δίνονται, η εσωτερική και εξωτερική θερμοκρασία, καθώς και η εξωτερική πίεση.</a:t>
            </a:r>
            <a:endParaRPr/>
          </a:p>
          <a:p>
            <a:pPr marL="0" lvl="0" indent="0" algn="l" rtl="0">
              <a:lnSpc>
                <a:spcPct val="100000"/>
              </a:lnSpc>
              <a:spcBef>
                <a:spcPts val="0"/>
              </a:spcBef>
              <a:spcAft>
                <a:spcPts val="0"/>
              </a:spcAft>
              <a:buSzPts val="1100"/>
              <a:buNone/>
            </a:pPr>
            <a:r>
              <a:rPr lang="el"/>
              <a:t>Σε περίπτωση που υπερβεί μιαν ορισμένη εσωτερική θερμοκρασία, από μπλέ φόντο αλλάζει σε κόκκινο, και σε περίπτωση που υπερβεί τους 82 βαθμούς κελσίου,</a:t>
            </a:r>
            <a:endParaRPr/>
          </a:p>
          <a:p>
            <a:pPr marL="0" lvl="0" indent="0" algn="l" rtl="0">
              <a:lnSpc>
                <a:spcPct val="100000"/>
              </a:lnSpc>
              <a:spcBef>
                <a:spcPts val="0"/>
              </a:spcBef>
              <a:spcAft>
                <a:spcPts val="0"/>
              </a:spcAft>
              <a:buSzPts val="1100"/>
              <a:buNone/>
            </a:pPr>
            <a:r>
              <a:rPr lang="el"/>
              <a:t>εμφανίζεται έντονο μήνυμα στην οθόνη, ενημερώνοντας το χρήστη για κίνδυνο υπερθέρμανσης.</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Το μηχατρονικό σύστημα, αποτελείται από τον μικροϋπολογιστή raspberry pi 4, το οποίο, δέχεται ως εισόδους την μέτρηση της εξωτερικής θερμοκρασίας και πίεσης, αλλά και την εικόνα της κάμερας.</a:t>
            </a:r>
            <a:endParaRPr/>
          </a:p>
          <a:p>
            <a:pPr marL="0" lvl="0" indent="0" algn="l" rtl="0">
              <a:lnSpc>
                <a:spcPct val="100000"/>
              </a:lnSpc>
              <a:spcBef>
                <a:spcPts val="0"/>
              </a:spcBef>
              <a:spcAft>
                <a:spcPts val="0"/>
              </a:spcAft>
              <a:buSzPts val="1100"/>
              <a:buNone/>
            </a:pPr>
            <a:r>
              <a:rPr lang="el"/>
              <a:t>Ακόμα, στο εξωτερικό του οχήματος υπάρχουν οι 4 κινητήρες και 2 φανάρια. Επιπρόσθετα, για την κίνηση της κάμερας χρησιμοποιήθηκε ένας βηματικός κινητήρας.</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για τη κατασκευη του υποβρυχιου χρησιμοποιήθηκαν οι τρισδιαστατοι εκτυπωτες  του τμηματος στην εικονα γ μπορειται να διακρινεται το στιριγμα του κινητηρα κατασκευασμενο απο πλα και επισης στις εικονες α και β μπορειται να διακρινεται τα κομματια που κατασκευαστικαν απο ναυλον ενισχυμενο με υαλλονυματα.</a:t>
            </a:r>
            <a:endParaRPr/>
          </a:p>
          <a:p>
            <a:pPr marL="0" lvl="0" indent="0" algn="l" rtl="0">
              <a:spcBef>
                <a:spcPts val="0"/>
              </a:spcBef>
              <a:spcAft>
                <a:spcPts val="0"/>
              </a:spcAft>
              <a:buNone/>
            </a:pPr>
            <a:endParaRPr/>
          </a:p>
          <a:p>
            <a:pPr marL="0" lvl="0" indent="0" algn="l" rtl="0">
              <a:spcBef>
                <a:spcPts val="0"/>
              </a:spcBef>
              <a:spcAft>
                <a:spcPts val="0"/>
              </a:spcAft>
              <a:buNone/>
            </a:pPr>
            <a:r>
              <a:rPr lang="el"/>
              <a:t>Δυστυχως λογο της πανδημίας του κορονοιου δεν κατέστη δυνατόν να ολοκληρώσουμε την κατασκευη του υποβρυχιου αν μας επιτραπει τους επομενους μηνες θα επιστρεψουμε για ολοκληροση τη κατασκευης αφου στοχος δεν ειναι μονο η ολοκληρωση της διπλωματικης μας εργασιας αλλα και η παραγωγη ενος ολοκληρωμενου προιοντος .</a:t>
            </a:r>
            <a:endParaRPr/>
          </a:p>
        </p:txBody>
      </p:sp>
      <p:sp>
        <p:nvSpPr>
          <p:cNvPr id="322" name="Google Shape;322;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50% πιο φτηνο απο αυτα που υπαρχουν στην αγορα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Κλείνοντας, θα θέλαμε να παρουσιάσουμε ορισμένες προτάσεις βελτίωσης. Οι 4 κατηγορίες είναι η δυναμική ευστάθεια, η διαχείριση της θερμότητας, το λογισμικό χειρισμού και οι πιθανές επιπλέον λειτουργίες.</a:t>
            </a:r>
            <a:endParaRPr/>
          </a:p>
          <a:p>
            <a:pPr marL="0" lvl="0" indent="0" algn="l" rtl="0">
              <a:lnSpc>
                <a:spcPct val="100000"/>
              </a:lnSpc>
              <a:spcBef>
                <a:spcPts val="0"/>
              </a:spcBef>
              <a:spcAft>
                <a:spcPts val="0"/>
              </a:spcAft>
              <a:buSzPts val="1100"/>
              <a:buNone/>
            </a:pPr>
            <a:r>
              <a:rPr lang="el"/>
              <a:t>Πιο συγκεκριμένα, η θέση του κέντρου βάρους σε σχέση με του κέντρου πλευστότητας πρέπει να μελετηθεί περεταίρω. </a:t>
            </a:r>
            <a:endParaRPr/>
          </a:p>
          <a:p>
            <a:pPr marL="0" lvl="0" indent="0" algn="l" rtl="0">
              <a:lnSpc>
                <a:spcPct val="100000"/>
              </a:lnSpc>
              <a:spcBef>
                <a:spcPts val="0"/>
              </a:spcBef>
              <a:spcAft>
                <a:spcPts val="0"/>
              </a:spcAft>
              <a:buSzPts val="1100"/>
              <a:buNone/>
            </a:pPr>
            <a:r>
              <a:rPr lang="el"/>
              <a:t>Θα ήταν επίσης, καλή ιδέα, η δημιουργία ενός συστήματος απαγωγής θερμότητας από το όχημα. Για το πρόγραμμα χειρισμού, θα ήταν πολύ χρήσιμη η παρουσίαση του ποσοστού της αποθηκευμένης ενέργειας.</a:t>
            </a:r>
            <a:endParaRPr/>
          </a:p>
          <a:p>
            <a:pPr marL="0" lvl="0" indent="0" algn="l" rtl="0">
              <a:lnSpc>
                <a:spcPct val="100000"/>
              </a:lnSpc>
              <a:spcBef>
                <a:spcPts val="0"/>
              </a:spcBef>
              <a:spcAft>
                <a:spcPts val="0"/>
              </a:spcAft>
              <a:buSzPts val="1100"/>
              <a:buNone/>
            </a:pPr>
            <a:r>
              <a:rPr lang="el"/>
              <a:t>Τέλος, στις επιπλέον λειτουργίες, θα μπορούσε να εισαχθεί ένας εξωτερικός βραχίονας για συλλογή μικρών δειγμάτων του βυθού.</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Sonar GPS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Σε αυτό το σημείο θα θέλαμε να ευχαριστήσουμε τον δρ. Λουκά Λουκά και τον δρ. Δημοκράτη Γρηγοριάδη, για την καθοδήγηση και τις συμβουλές τους, καθόλη τη διάρκεια της εκπόνησης της διπλωματικής μας εργασίας. Θα θέλαμε να ευχαριστήσουμε επίσης, και τον κ. </a:t>
            </a:r>
            <a:r>
              <a:rPr lang="el" sz="1200">
                <a:latin typeface="Calibri"/>
                <a:ea typeface="Calibri"/>
                <a:cs typeface="Calibri"/>
                <a:sym typeface="Calibri"/>
              </a:rPr>
              <a:t>Κυριάκο Φωτιάδη</a:t>
            </a:r>
            <a:r>
              <a:rPr lang="el"/>
              <a:t> από το κατασκευαστικό εργαστήριο του τμήματος, για τις συμβουλές και την βοήθεια του κατα την μερική κατασκευή.</a:t>
            </a:r>
            <a:endParaRPr/>
          </a:p>
          <a:p>
            <a:pPr marL="0" lvl="0" indent="0" algn="l" rtl="0">
              <a:lnSpc>
                <a:spcPct val="100000"/>
              </a:lnSpc>
              <a:spcBef>
                <a:spcPts val="0"/>
              </a:spcBef>
              <a:spcAft>
                <a:spcPts val="0"/>
              </a:spcAft>
              <a:buSzPts val="1100"/>
              <a:buNone/>
            </a:pPr>
            <a:r>
              <a:rPr lang="el"/>
              <a:t>Σας ευχαριστούμε για την προσοχή σας, αν έχετε την οποιαδήποτε απορία μπορείτε να μας ρωτήσετε.</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Αρχικα να πουμε οτι τα υποβρύχια χωριζονται σε δυο βασικες κατηγοριες, τα επανδρομενα και τα μη επανδρωμενα. Στην κατηγορια των μη επανδρωμενων υποβρυχιων, υπάρχουν δυο υποκατηγοριες, τα autonomous underwater vehicles και τα remotely operated vehicles η οποια ειναι και η κατηγορια στην οποια εντασσεται και το δικο μας οχημα.</a:t>
            </a:r>
            <a:endParaRPr/>
          </a:p>
          <a:p>
            <a:pPr marL="0" lvl="0" indent="0" algn="l" rtl="0">
              <a:spcBef>
                <a:spcPts val="0"/>
              </a:spcBef>
              <a:spcAft>
                <a:spcPts val="0"/>
              </a:spcAft>
              <a:buNone/>
            </a:pPr>
            <a:endParaRPr/>
          </a:p>
          <a:p>
            <a:pPr marL="0" lvl="0" indent="0" algn="l" rtl="0">
              <a:spcBef>
                <a:spcPts val="0"/>
              </a:spcBef>
              <a:spcAft>
                <a:spcPts val="0"/>
              </a:spcAft>
              <a:buNone/>
            </a:pPr>
            <a:r>
              <a:rPr lang="el"/>
              <a:t>Ουσιαστικα τι ειναι ενα rov? Eιναι ενα οχημα το οποιο ελεγχεται απο το χρηστη και η διαταξη του ειναι αυτη που βλέπετε και στην εικονα σας  ...το υποβρυχιο είναι συνδεδεμένο με καλώδιο στον ηλ.υπολογιστη και απο ο χρηστης του δίνει εντολές μεσω του τηλεχειριστηριου.   </a:t>
            </a:r>
            <a:endParaRPr/>
          </a:p>
        </p:txBody>
      </p:sp>
      <p:sp>
        <p:nvSpPr>
          <p:cNvPr id="106" name="Google Shape;106;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l"/>
              <a:t>Βασικοί σχεδιαστικοί στόχοι, ήταν η λειτουργία του οχήματος για τουλάχιστον 80 λεπτά, η βελτίωση του λογισμικού με το οποίο αλληλεπιδρά ο χρήστης, και η προσθήκη της δυνατότητας χειρισμού του υποβρυχίου με τη χρήση μοχλού.</a:t>
            </a:r>
            <a:endParaRPr/>
          </a:p>
          <a:p>
            <a:pPr marL="0" lvl="0" indent="0" algn="l" rtl="0">
              <a:lnSpc>
                <a:spcPct val="100000"/>
              </a:lnSpc>
              <a:spcBef>
                <a:spcPts val="0"/>
              </a:spcBef>
              <a:spcAft>
                <a:spcPts val="0"/>
              </a:spcAft>
              <a:buSzPts val="1100"/>
              <a:buNone/>
            </a:pPr>
            <a:r>
              <a:rPr lang="el"/>
              <a:t>Όσον αφορά, το λογισμικό, θεωρήσαμε σημαντική την παρουσίαση της εσωτερικής και εξωτερικής θερμοκρασίας, του βάθους του υποβρυχίου, καθώς, και της εξωτερικής πίεσης. Επίσης, η άμεση μετάδοση εικόνας χωρίς διακοπές, αποτελεί κρίσιμο στοιχείο, αφού είναι όχημα παρακολούθησης.</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l"/>
              <a:t>Επιπρόσθετα, στοχεύσαμε να υλοποιήσουμε εργονομικό σχεδιασμό, για εύκολη συντήρηση και χειρισμό του όλου συστήματος.</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Για να καταλήξουμε στο τελικο σχεδιασμο ακουθησαμε την διαδικασια του κατεγισμου ιδεων ή αλιως brain storming  τα θεματα τα οποια μας χουν απασχολισει ειναι αυτα που βλεπεται και στη οθονη σας </a:t>
            </a:r>
            <a:endParaRPr/>
          </a:p>
        </p:txBody>
      </p:sp>
      <p:sp>
        <p:nvSpPr>
          <p:cNvPr id="125" name="Google Shape;125;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Μετα απο την καταγραφη και αναλυση ολων των ιδεων μας αλλα και μια σειρα βελτιστοποιησεων Επιλέχθηκε αυτή, η τελική διάταξη. αποτελειται απο 4ρεις κινητηρες οι οποιοι  επιτρέπουν την κινηση σε όλες τις αναγκέες κατευθύνσεις</a:t>
            </a:r>
            <a:endParaRPr/>
          </a:p>
        </p:txBody>
      </p:sp>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αναφορικα με το εσσωτερικο του υποβρυχιου οχυματος σχεδιστηκε μια εσσωτερικη βαση για την ευκολη τοποθετιση των ηλεκτρονικων εξαρτηματων . Η βαση αυτη ειχε και ως κυριο στοχο την ευκολη συνδεση και απσυνδεση απο το υπολυπο υποβρυχιο ωστε να μπορει ο χτηστης να παρεμβει με ευκολια.</a:t>
            </a:r>
            <a:endParaRPr/>
          </a:p>
        </p:txBody>
      </p:sp>
      <p:sp>
        <p:nvSpPr>
          <p:cNvPr id="143" name="Google Shape;143;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Απαραιτητο ειναι και η εκτελεση μιας σειρας απο υδροδυναμικες αναλυσεις που αφορουν τοσο την βελτιστοποίηση του μοντελου αλλα και την δυναμικη αναλυση που θα αναφερουμε στη συνεχεια ….για την δημιουργια του τελικου μοντελου ακολουθηθηκε η εξης διαδικασια…….</a:t>
            </a:r>
            <a:endParaRPr/>
          </a:p>
        </p:txBody>
      </p:sp>
      <p:sp>
        <p:nvSpPr>
          <p:cNvPr id="152" name="Google Shape;152;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a:t>Για τους σκοπους της δυναμικη αναλυσης εγινε μια υδροδυναμικη αναλυση με βαση την γωνια του κυμματος ...παρατηρησεις  το γραφημα δειχνει την δυναμη για ταχυτητα 0.4μσ και γωνιες στο επιπεδο yx </a:t>
            </a:r>
            <a:endParaRPr/>
          </a:p>
        </p:txBody>
      </p:sp>
      <p:sp>
        <p:nvSpPr>
          <p:cNvPr id="183" name="Google Shape;183;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5"/>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5"/>
          <p:cNvGrpSpPr/>
          <p:nvPr/>
        </p:nvGrpSpPr>
        <p:grpSpPr>
          <a:xfrm>
            <a:off x="830392" y="1191256"/>
            <a:ext cx="745763" cy="45826"/>
            <a:chOff x="4580561" y="2589004"/>
            <a:chExt cx="1064464" cy="25200"/>
          </a:xfrm>
        </p:grpSpPr>
        <p:sp>
          <p:nvSpPr>
            <p:cNvPr id="12" name="Google Shape;12;p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5"/>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5"/>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34"/>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79" name="Google Shape;79;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26"/>
          <p:cNvGrpSpPr/>
          <p:nvPr/>
        </p:nvGrpSpPr>
        <p:grpSpPr>
          <a:xfrm>
            <a:off x="830392" y="1191256"/>
            <a:ext cx="745763" cy="45826"/>
            <a:chOff x="4580561" y="2589004"/>
            <a:chExt cx="1064464" cy="25200"/>
          </a:xfrm>
        </p:grpSpPr>
        <p:sp>
          <p:nvSpPr>
            <p:cNvPr id="20" name="Google Shape;20;p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2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26"/>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 name="Google Shape;27;p27"/>
          <p:cNvGrpSpPr/>
          <p:nvPr/>
        </p:nvGrpSpPr>
        <p:grpSpPr>
          <a:xfrm>
            <a:off x="830392" y="1191256"/>
            <a:ext cx="745763" cy="45826"/>
            <a:chOff x="4580561" y="2589004"/>
            <a:chExt cx="1064464" cy="25200"/>
          </a:xfrm>
        </p:grpSpPr>
        <p:sp>
          <p:nvSpPr>
            <p:cNvPr id="28" name="Google Shape;28;p2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27"/>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1" name="Google Shape;31;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32"/>
        <p:cNvGrpSpPr/>
        <p:nvPr/>
      </p:nvGrpSpPr>
      <p:grpSpPr>
        <a:xfrm>
          <a:off x="0" y="0"/>
          <a:ext cx="0" cy="0"/>
          <a:chOff x="0" y="0"/>
          <a:chExt cx="0" cy="0"/>
        </a:xfrm>
      </p:grpSpPr>
      <p:grpSp>
        <p:nvGrpSpPr>
          <p:cNvPr id="33" name="Google Shape;33;p28"/>
          <p:cNvGrpSpPr/>
          <p:nvPr/>
        </p:nvGrpSpPr>
        <p:grpSpPr>
          <a:xfrm>
            <a:off x="830392" y="4169130"/>
            <a:ext cx="745763" cy="45826"/>
            <a:chOff x="4580561" y="2589004"/>
            <a:chExt cx="1064464" cy="25200"/>
          </a:xfrm>
        </p:grpSpPr>
        <p:sp>
          <p:nvSpPr>
            <p:cNvPr id="34" name="Google Shape;34;p2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28"/>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7" name="Google Shape;37;p28"/>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38" name="Google Shape;38;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9"/>
        <p:cNvGrpSpPr/>
        <p:nvPr/>
      </p:nvGrpSpPr>
      <p:grpSpPr>
        <a:xfrm>
          <a:off x="0" y="0"/>
          <a:ext cx="0" cy="0"/>
          <a:chOff x="0" y="0"/>
          <a:chExt cx="0" cy="0"/>
        </a:xfrm>
      </p:grpSpPr>
      <p:grpSp>
        <p:nvGrpSpPr>
          <p:cNvPr id="40" name="Google Shape;40;p29"/>
          <p:cNvGrpSpPr/>
          <p:nvPr/>
        </p:nvGrpSpPr>
        <p:grpSpPr>
          <a:xfrm>
            <a:off x="830392" y="1191256"/>
            <a:ext cx="745763" cy="45826"/>
            <a:chOff x="4580561" y="2589004"/>
            <a:chExt cx="1064464" cy="25200"/>
          </a:xfrm>
        </p:grpSpPr>
        <p:sp>
          <p:nvSpPr>
            <p:cNvPr id="41" name="Google Shape;41;p2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29"/>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4" name="Google Shape;44;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 name="Google Shape;47;p30"/>
          <p:cNvGrpSpPr/>
          <p:nvPr/>
        </p:nvGrpSpPr>
        <p:grpSpPr>
          <a:xfrm>
            <a:off x="830392" y="1191256"/>
            <a:ext cx="745763" cy="45826"/>
            <a:chOff x="4580561" y="2589004"/>
            <a:chExt cx="1064464" cy="25200"/>
          </a:xfrm>
        </p:grpSpPr>
        <p:sp>
          <p:nvSpPr>
            <p:cNvPr id="48" name="Google Shape;48;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 name="Google Shape;50;p3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51" name="Google Shape;51;p3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2" name="Google Shape;52;p30"/>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3" name="Google Shape;53;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
        <p:cNvGrpSpPr/>
        <p:nvPr/>
      </p:nvGrpSpPr>
      <p:grpSpPr>
        <a:xfrm>
          <a:off x="0" y="0"/>
          <a:ext cx="0" cy="0"/>
          <a:chOff x="0" y="0"/>
          <a:chExt cx="0" cy="0"/>
        </a:xfrm>
      </p:grpSpPr>
      <p:sp>
        <p:nvSpPr>
          <p:cNvPr id="55" name="Google Shape;55;p3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31"/>
          <p:cNvGrpSpPr/>
          <p:nvPr/>
        </p:nvGrpSpPr>
        <p:grpSpPr>
          <a:xfrm>
            <a:off x="830392" y="1191256"/>
            <a:ext cx="745763" cy="45826"/>
            <a:chOff x="4580561" y="2589004"/>
            <a:chExt cx="1064464" cy="25200"/>
          </a:xfrm>
        </p:grpSpPr>
        <p:sp>
          <p:nvSpPr>
            <p:cNvPr id="57" name="Google Shape;57;p3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31"/>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60" name="Google Shape;60;p31"/>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1" name="Google Shape;61;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2"/>
        <p:cNvGrpSpPr/>
        <p:nvPr/>
      </p:nvGrpSpPr>
      <p:grpSpPr>
        <a:xfrm>
          <a:off x="0" y="0"/>
          <a:ext cx="0" cy="0"/>
          <a:chOff x="0" y="0"/>
          <a:chExt cx="0" cy="0"/>
        </a:xfrm>
      </p:grpSpPr>
      <p:grpSp>
        <p:nvGrpSpPr>
          <p:cNvPr id="63" name="Google Shape;63;p32"/>
          <p:cNvGrpSpPr/>
          <p:nvPr/>
        </p:nvGrpSpPr>
        <p:grpSpPr>
          <a:xfrm>
            <a:off x="830392" y="4169130"/>
            <a:ext cx="745763" cy="45826"/>
            <a:chOff x="4580561" y="2589004"/>
            <a:chExt cx="1064464" cy="25200"/>
          </a:xfrm>
        </p:grpSpPr>
        <p:sp>
          <p:nvSpPr>
            <p:cNvPr id="64" name="Google Shape;64;p3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32"/>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7" name="Google Shape;67;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33"/>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 name="Google Shape;70;p33"/>
          <p:cNvGrpSpPr/>
          <p:nvPr/>
        </p:nvGrpSpPr>
        <p:grpSpPr>
          <a:xfrm>
            <a:off x="830392" y="1191256"/>
            <a:ext cx="745763" cy="45826"/>
            <a:chOff x="4580561" y="2589004"/>
            <a:chExt cx="1064464" cy="25200"/>
          </a:xfrm>
        </p:grpSpPr>
        <p:sp>
          <p:nvSpPr>
            <p:cNvPr id="71" name="Google Shape;71;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3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4" name="Google Shape;74;p33"/>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5" name="Google Shape;75;p33"/>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6" name="Google Shape;76;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p:cNvPicPr preferRelativeResize="0"/>
          <p:nvPr/>
        </p:nvPicPr>
        <p:blipFill rotWithShape="1">
          <a:blip r:embed="rId3">
            <a:alphaModFix/>
          </a:blip>
          <a:srcRect r="7994"/>
          <a:stretch/>
        </p:blipFill>
        <p:spPr>
          <a:xfrm>
            <a:off x="6037600" y="2551125"/>
            <a:ext cx="3106399" cy="1747900"/>
          </a:xfrm>
          <a:prstGeom prst="rect">
            <a:avLst/>
          </a:prstGeom>
          <a:noFill/>
          <a:ln>
            <a:noFill/>
          </a:ln>
        </p:spPr>
      </p:pic>
      <p:sp>
        <p:nvSpPr>
          <p:cNvPr id="87" name="Google Shape;87;p1"/>
          <p:cNvSpPr txBox="1">
            <a:spLocks noGrp="1"/>
          </p:cNvSpPr>
          <p:nvPr>
            <p:ph type="ctrTitle"/>
          </p:nvPr>
        </p:nvSpPr>
        <p:spPr>
          <a:xfrm>
            <a:off x="729450" y="1322450"/>
            <a:ext cx="84144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l" sz="4000"/>
              <a:t>Υποβρύχιο Όχημα Παρακολούθησης</a:t>
            </a:r>
            <a:endParaRPr sz="4000"/>
          </a:p>
        </p:txBody>
      </p:sp>
      <p:sp>
        <p:nvSpPr>
          <p:cNvPr id="88" name="Google Shape;88;p1"/>
          <p:cNvSpPr txBox="1">
            <a:spLocks noGrp="1"/>
          </p:cNvSpPr>
          <p:nvPr>
            <p:ph type="subTitle" idx="1"/>
          </p:nvPr>
        </p:nvSpPr>
        <p:spPr>
          <a:xfrm>
            <a:off x="2941650" y="2361200"/>
            <a:ext cx="3260700" cy="77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l">
                <a:solidFill>
                  <a:srgbClr val="000000"/>
                </a:solidFill>
                <a:latin typeface="Raleway"/>
                <a:ea typeface="Raleway"/>
                <a:cs typeface="Raleway"/>
                <a:sym typeface="Raleway"/>
              </a:rPr>
              <a:t>Γιώργος Κωνσταντίνου</a:t>
            </a:r>
            <a:endParaRPr>
              <a:solidFill>
                <a:srgbClr val="000000"/>
              </a:solidFill>
              <a:latin typeface="Raleway"/>
              <a:ea typeface="Raleway"/>
              <a:cs typeface="Raleway"/>
              <a:sym typeface="Raleway"/>
            </a:endParaRPr>
          </a:p>
          <a:p>
            <a:pPr marL="0" lvl="0" indent="0" algn="ctr" rtl="0">
              <a:lnSpc>
                <a:spcPct val="100000"/>
              </a:lnSpc>
              <a:spcBef>
                <a:spcPts val="0"/>
              </a:spcBef>
              <a:spcAft>
                <a:spcPts val="0"/>
              </a:spcAft>
              <a:buSzPts val="1600"/>
              <a:buNone/>
            </a:pPr>
            <a:r>
              <a:rPr lang="el">
                <a:solidFill>
                  <a:srgbClr val="000000"/>
                </a:solidFill>
                <a:latin typeface="Raleway"/>
                <a:ea typeface="Raleway"/>
                <a:cs typeface="Raleway"/>
                <a:sym typeface="Raleway"/>
              </a:rPr>
              <a:t>Αλέξης Χαραλάμπους</a:t>
            </a:r>
            <a:endParaRPr>
              <a:solidFill>
                <a:srgbClr val="000000"/>
              </a:solidFill>
              <a:latin typeface="Raleway"/>
              <a:ea typeface="Raleway"/>
              <a:cs typeface="Raleway"/>
              <a:sym typeface="Raleway"/>
            </a:endParaRPr>
          </a:p>
        </p:txBody>
      </p:sp>
      <p:sp>
        <p:nvSpPr>
          <p:cNvPr id="89" name="Google Shape;89;p1"/>
          <p:cNvSpPr txBox="1"/>
          <p:nvPr/>
        </p:nvSpPr>
        <p:spPr>
          <a:xfrm>
            <a:off x="3562200" y="4696650"/>
            <a:ext cx="20196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1" i="0" u="none" strike="noStrike" cap="none">
                <a:solidFill>
                  <a:srgbClr val="000000"/>
                </a:solidFill>
                <a:latin typeface="Raleway"/>
                <a:ea typeface="Raleway"/>
                <a:cs typeface="Raleway"/>
                <a:sym typeface="Raleway"/>
              </a:rPr>
              <a:t>Πανεπιστήμιο Κύπρου</a:t>
            </a:r>
            <a:endParaRPr sz="1300" b="1" i="0" u="none" strike="noStrike" cap="none">
              <a:solidFill>
                <a:srgbClr val="000000"/>
              </a:solidFill>
              <a:latin typeface="Raleway"/>
              <a:ea typeface="Raleway"/>
              <a:cs typeface="Raleway"/>
              <a:sym typeface="Raleway"/>
            </a:endParaRPr>
          </a:p>
        </p:txBody>
      </p:sp>
      <p:sp>
        <p:nvSpPr>
          <p:cNvPr id="90" name="Google Shape;90;p1"/>
          <p:cNvSpPr txBox="1"/>
          <p:nvPr/>
        </p:nvSpPr>
        <p:spPr>
          <a:xfrm>
            <a:off x="3562200" y="4176300"/>
            <a:ext cx="2019600" cy="68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l" sz="1400" b="0" i="0" u="none" strike="noStrike" cap="none">
                <a:solidFill>
                  <a:srgbClr val="000000"/>
                </a:solidFill>
                <a:latin typeface="Raleway"/>
                <a:ea typeface="Raleway"/>
                <a:cs typeface="Raleway"/>
                <a:sym typeface="Raleway"/>
              </a:rPr>
              <a:t>Μάιος 2020</a:t>
            </a:r>
            <a:endParaRPr sz="1400" b="0" i="0" u="none" strike="noStrike" cap="none">
              <a:solidFill>
                <a:srgbClr val="000000"/>
              </a:solidFill>
              <a:latin typeface="Raleway"/>
              <a:ea typeface="Raleway"/>
              <a:cs typeface="Raleway"/>
              <a:sym typeface="Raleway"/>
            </a:endParaRPr>
          </a:p>
        </p:txBody>
      </p:sp>
      <p:sp>
        <p:nvSpPr>
          <p:cNvPr id="91" name="Google Shape;91;p1"/>
          <p:cNvSpPr txBox="1"/>
          <p:nvPr/>
        </p:nvSpPr>
        <p:spPr>
          <a:xfrm>
            <a:off x="2753550" y="3313300"/>
            <a:ext cx="3636900" cy="68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l" sz="1400" b="1" i="0" u="none" strike="noStrike" cap="none">
                <a:solidFill>
                  <a:srgbClr val="000000"/>
                </a:solidFill>
                <a:latin typeface="Raleway"/>
                <a:ea typeface="Raleway"/>
                <a:cs typeface="Raleway"/>
                <a:sym typeface="Raleway"/>
              </a:rPr>
              <a:t>Υπεύθυνοι Καθηγητές</a:t>
            </a:r>
            <a:endParaRPr sz="1400" b="1"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Arial"/>
              <a:buNone/>
            </a:pPr>
            <a:r>
              <a:rPr lang="el" sz="1400" b="0" i="0" u="none" strike="noStrike" cap="none">
                <a:solidFill>
                  <a:srgbClr val="000000"/>
                </a:solidFill>
                <a:latin typeface="Raleway"/>
                <a:ea typeface="Raleway"/>
                <a:cs typeface="Raleway"/>
                <a:sym typeface="Raleway"/>
              </a:rPr>
              <a:t>Δημοκράτης Γρηγοριάδης &amp; Λουκάς Λουκά</a:t>
            </a:r>
            <a:endParaRPr sz="1400" b="0" i="0" u="none" strike="noStrike" cap="none">
              <a:solidFill>
                <a:srgbClr val="000000"/>
              </a:solidFill>
              <a:latin typeface="Raleway"/>
              <a:ea typeface="Raleway"/>
              <a:cs typeface="Raleway"/>
              <a:sym typeface="Raleway"/>
            </a:endParaRPr>
          </a:p>
        </p:txBody>
      </p:sp>
      <p:pic>
        <p:nvPicPr>
          <p:cNvPr id="92" name="Google Shape;92;p1"/>
          <p:cNvPicPr preferRelativeResize="0"/>
          <p:nvPr/>
        </p:nvPicPr>
        <p:blipFill rotWithShape="1">
          <a:blip r:embed="rId4">
            <a:alphaModFix/>
          </a:blip>
          <a:srcRect/>
          <a:stretch/>
        </p:blipFill>
        <p:spPr>
          <a:xfrm>
            <a:off x="337702" y="2493800"/>
            <a:ext cx="2415849" cy="2322701"/>
          </a:xfrm>
          <a:prstGeom prst="rect">
            <a:avLst/>
          </a:prstGeom>
          <a:noFill/>
          <a:ln>
            <a:noFill/>
          </a:ln>
        </p:spPr>
      </p:pic>
      <p:pic>
        <p:nvPicPr>
          <p:cNvPr id="93" name="Google Shape;93;p1"/>
          <p:cNvPicPr preferRelativeResize="0"/>
          <p:nvPr/>
        </p:nvPicPr>
        <p:blipFill rotWithShape="1">
          <a:blip r:embed="rId5">
            <a:alphaModFix/>
          </a:blip>
          <a:srcRect/>
          <a:stretch/>
        </p:blipFill>
        <p:spPr>
          <a:xfrm>
            <a:off x="4362450" y="3171263"/>
            <a:ext cx="419100" cy="104775"/>
          </a:xfrm>
          <a:prstGeom prst="rect">
            <a:avLst/>
          </a:prstGeom>
          <a:noFill/>
          <a:ln>
            <a:noFill/>
          </a:ln>
        </p:spPr>
      </p:pic>
      <p:pic>
        <p:nvPicPr>
          <p:cNvPr id="94" name="Google Shape;94;p1"/>
          <p:cNvPicPr preferRelativeResize="0"/>
          <p:nvPr/>
        </p:nvPicPr>
        <p:blipFill rotWithShape="1">
          <a:blip r:embed="rId6">
            <a:alphaModFix/>
          </a:blip>
          <a:srcRect/>
          <a:stretch/>
        </p:blipFill>
        <p:spPr>
          <a:xfrm>
            <a:off x="4371975" y="4114575"/>
            <a:ext cx="400050" cy="114300"/>
          </a:xfrm>
          <a:prstGeom prst="rect">
            <a:avLst/>
          </a:prstGeom>
          <a:noFill/>
          <a:ln>
            <a:noFill/>
          </a:ln>
        </p:spPr>
      </p:pic>
      <p:pic>
        <p:nvPicPr>
          <p:cNvPr id="95" name="Google Shape;95;p1"/>
          <p:cNvPicPr preferRelativeResize="0"/>
          <p:nvPr/>
        </p:nvPicPr>
        <p:blipFill>
          <a:blip r:embed="rId7">
            <a:alphaModFix/>
          </a:blip>
          <a:stretch>
            <a:fillRect/>
          </a:stretch>
        </p:blipFill>
        <p:spPr>
          <a:xfrm>
            <a:off x="7494725" y="0"/>
            <a:ext cx="1649275" cy="47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a:stretch/>
        </p:blipFill>
        <p:spPr>
          <a:xfrm>
            <a:off x="4167566" y="1123449"/>
            <a:ext cx="4596497" cy="3105651"/>
          </a:xfrm>
          <a:prstGeom prst="rect">
            <a:avLst/>
          </a:prstGeom>
          <a:noFill/>
          <a:ln>
            <a:noFill/>
          </a:ln>
        </p:spPr>
      </p:pic>
      <p:sp>
        <p:nvSpPr>
          <p:cNvPr id="196" name="Google Shape;196;p9"/>
          <p:cNvSpPr txBox="1">
            <a:spLocks noGrp="1"/>
          </p:cNvSpPr>
          <p:nvPr>
            <p:ph type="title"/>
          </p:nvPr>
        </p:nvSpPr>
        <p:spPr>
          <a:xfrm>
            <a:off x="539750" y="6617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Στατική Ανάλυση </a:t>
            </a:r>
            <a:endParaRPr/>
          </a:p>
        </p:txBody>
      </p:sp>
      <p:sp>
        <p:nvSpPr>
          <p:cNvPr id="197" name="Google Shape;197;p9"/>
          <p:cNvSpPr txBox="1">
            <a:spLocks noGrp="1"/>
          </p:cNvSpPr>
          <p:nvPr>
            <p:ph type="body" idx="1"/>
          </p:nvPr>
        </p:nvSpPr>
        <p:spPr>
          <a:xfrm>
            <a:off x="415125" y="1441200"/>
            <a:ext cx="4156875" cy="10353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Noto Sans Symbols"/>
              <a:buChar char="▪"/>
            </a:pPr>
            <a:r>
              <a:rPr lang="el" dirty="0">
                <a:solidFill>
                  <a:schemeClr val="dk2"/>
                </a:solidFill>
              </a:rPr>
              <a:t>Η τάση στο τελικό μοντέλο αυξήθηκε από 0.65[MPa] στα 4.87[MPa]</a:t>
            </a:r>
            <a:endParaRPr dirty="0"/>
          </a:p>
          <a:p>
            <a:pPr marL="457200" lvl="0" indent="-311150" algn="l" rtl="0">
              <a:lnSpc>
                <a:spcPct val="115000"/>
              </a:lnSpc>
              <a:spcBef>
                <a:spcPts val="0"/>
              </a:spcBef>
              <a:spcAft>
                <a:spcPts val="0"/>
              </a:spcAft>
              <a:buSzPts val="1300"/>
              <a:buFont typeface="Noto Sans Symbols"/>
              <a:buChar char="▪"/>
            </a:pPr>
            <a:r>
              <a:rPr lang="el" dirty="0">
                <a:solidFill>
                  <a:schemeClr val="dk2"/>
                </a:solidFill>
              </a:rPr>
              <a:t>Ο συντελεστής ασφαλείας όμως παραμένει ικανοποιητικός στο 8.6</a:t>
            </a:r>
            <a:endParaRPr dirty="0"/>
          </a:p>
        </p:txBody>
      </p:sp>
      <p:sp>
        <p:nvSpPr>
          <p:cNvPr id="198" name="Google Shape;198;p9"/>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99" name="Google Shape;199;p9"/>
          <p:cNvPicPr preferRelativeResize="0"/>
          <p:nvPr/>
        </p:nvPicPr>
        <p:blipFill>
          <a:blip r:embed="rId4">
            <a:alphaModFix/>
          </a:blip>
          <a:stretch>
            <a:fillRect/>
          </a:stretch>
        </p:blipFill>
        <p:spPr>
          <a:xfrm>
            <a:off x="7467949" y="-1"/>
            <a:ext cx="1676050" cy="486250"/>
          </a:xfrm>
          <a:prstGeom prst="rect">
            <a:avLst/>
          </a:prstGeom>
          <a:noFill/>
          <a:ln>
            <a:noFill/>
          </a:ln>
        </p:spPr>
      </p:pic>
      <p:pic>
        <p:nvPicPr>
          <p:cNvPr id="200" name="Google Shape;200;p9"/>
          <p:cNvPicPr preferRelativeResize="0"/>
          <p:nvPr/>
        </p:nvPicPr>
        <p:blipFill>
          <a:blip r:embed="rId5">
            <a:alphaModFix/>
          </a:blip>
          <a:stretch>
            <a:fillRect/>
          </a:stretch>
        </p:blipFill>
        <p:spPr>
          <a:xfrm>
            <a:off x="3908425" y="1020762"/>
            <a:ext cx="771525" cy="35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0"/>
          <p:cNvSpPr txBox="1">
            <a:spLocks noGrp="1"/>
          </p:cNvSpPr>
          <p:nvPr>
            <p:ph type="title"/>
          </p:nvPr>
        </p:nvSpPr>
        <p:spPr>
          <a:xfrm>
            <a:off x="539750" y="662463"/>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Δυναμικό Μοντέλο Κινηματικής</a:t>
            </a:r>
            <a:endParaRPr/>
          </a:p>
        </p:txBody>
      </p:sp>
      <p:sp>
        <p:nvSpPr>
          <p:cNvPr id="206" name="Google Shape;206;p10"/>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07" name="Google Shape;207;p10"/>
          <p:cNvPicPr preferRelativeResize="0"/>
          <p:nvPr/>
        </p:nvPicPr>
        <p:blipFill rotWithShape="1">
          <a:blip r:embed="rId3">
            <a:alphaModFix/>
          </a:blip>
          <a:srcRect/>
          <a:stretch/>
        </p:blipFill>
        <p:spPr>
          <a:xfrm>
            <a:off x="5720553" y="853649"/>
            <a:ext cx="3259200" cy="2806525"/>
          </a:xfrm>
          <a:prstGeom prst="rect">
            <a:avLst/>
          </a:prstGeom>
          <a:noFill/>
          <a:ln>
            <a:noFill/>
          </a:ln>
        </p:spPr>
      </p:pic>
      <p:pic>
        <p:nvPicPr>
          <p:cNvPr id="208" name="Google Shape;208;p10"/>
          <p:cNvPicPr preferRelativeResize="0"/>
          <p:nvPr/>
        </p:nvPicPr>
        <p:blipFill rotWithShape="1">
          <a:blip r:embed="rId4">
            <a:alphaModFix/>
          </a:blip>
          <a:srcRect/>
          <a:stretch/>
        </p:blipFill>
        <p:spPr>
          <a:xfrm>
            <a:off x="901148" y="4159217"/>
            <a:ext cx="1895061" cy="943533"/>
          </a:xfrm>
          <a:prstGeom prst="rect">
            <a:avLst/>
          </a:prstGeom>
          <a:noFill/>
          <a:ln>
            <a:noFill/>
          </a:ln>
        </p:spPr>
      </p:pic>
      <p:pic>
        <p:nvPicPr>
          <p:cNvPr id="209" name="Google Shape;209;p10"/>
          <p:cNvPicPr preferRelativeResize="0"/>
          <p:nvPr/>
        </p:nvPicPr>
        <p:blipFill rotWithShape="1">
          <a:blip r:embed="rId5">
            <a:alphaModFix/>
          </a:blip>
          <a:srcRect/>
          <a:stretch/>
        </p:blipFill>
        <p:spPr>
          <a:xfrm>
            <a:off x="795710" y="1579753"/>
            <a:ext cx="2710138" cy="2439712"/>
          </a:xfrm>
          <a:prstGeom prst="rect">
            <a:avLst/>
          </a:prstGeom>
          <a:noFill/>
          <a:ln>
            <a:noFill/>
          </a:ln>
        </p:spPr>
      </p:pic>
      <p:pic>
        <p:nvPicPr>
          <p:cNvPr id="210" name="Google Shape;210;p10"/>
          <p:cNvPicPr preferRelativeResize="0"/>
          <p:nvPr/>
        </p:nvPicPr>
        <p:blipFill rotWithShape="1">
          <a:blip r:embed="rId6">
            <a:alphaModFix/>
          </a:blip>
          <a:srcRect/>
          <a:stretch/>
        </p:blipFill>
        <p:spPr>
          <a:xfrm>
            <a:off x="3843482" y="2343351"/>
            <a:ext cx="2162000" cy="1187328"/>
          </a:xfrm>
          <a:prstGeom prst="rect">
            <a:avLst/>
          </a:prstGeom>
          <a:noFill/>
          <a:ln>
            <a:noFill/>
          </a:ln>
        </p:spPr>
      </p:pic>
      <p:sp>
        <p:nvSpPr>
          <p:cNvPr id="211" name="Google Shape;211;p10"/>
          <p:cNvSpPr txBox="1"/>
          <p:nvPr/>
        </p:nvSpPr>
        <p:spPr>
          <a:xfrm>
            <a:off x="1343719" y="1315912"/>
            <a:ext cx="123907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l" sz="1200" b="1" i="0" u="none" strike="noStrike" cap="none">
                <a:solidFill>
                  <a:srgbClr val="000000"/>
                </a:solidFill>
                <a:latin typeface="Raleway"/>
                <a:ea typeface="Raleway"/>
                <a:cs typeface="Raleway"/>
                <a:sym typeface="Raleway"/>
              </a:rPr>
              <a:t>Περιστροφές</a:t>
            </a:r>
            <a:endParaRPr/>
          </a:p>
        </p:txBody>
      </p:sp>
      <p:sp>
        <p:nvSpPr>
          <p:cNvPr id="212" name="Google Shape;212;p10"/>
          <p:cNvSpPr txBox="1"/>
          <p:nvPr/>
        </p:nvSpPr>
        <p:spPr>
          <a:xfrm>
            <a:off x="3843483" y="1936862"/>
            <a:ext cx="2011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l" sz="1200" b="1" i="0" u="none" strike="noStrike" cap="none">
                <a:solidFill>
                  <a:srgbClr val="000000"/>
                </a:solidFill>
                <a:latin typeface="Raleway"/>
                <a:ea typeface="Raleway"/>
                <a:cs typeface="Raleway"/>
                <a:sym typeface="Raleway"/>
              </a:rPr>
              <a:t>Εξισώσεις Newton - Euler</a:t>
            </a:r>
            <a:endParaRPr sz="1200" b="1" i="0" u="none" strike="noStrike" cap="none">
              <a:solidFill>
                <a:srgbClr val="000000"/>
              </a:solidFill>
              <a:latin typeface="Raleway"/>
              <a:ea typeface="Raleway"/>
              <a:cs typeface="Raleway"/>
              <a:sym typeface="Raleway"/>
            </a:endParaRPr>
          </a:p>
        </p:txBody>
      </p:sp>
      <p:pic>
        <p:nvPicPr>
          <p:cNvPr id="213" name="Google Shape;213;p10"/>
          <p:cNvPicPr preferRelativeResize="0"/>
          <p:nvPr/>
        </p:nvPicPr>
        <p:blipFill rotWithShape="1">
          <a:blip r:embed="rId7">
            <a:alphaModFix/>
          </a:blip>
          <a:srcRect/>
          <a:stretch/>
        </p:blipFill>
        <p:spPr>
          <a:xfrm>
            <a:off x="3777344" y="3660278"/>
            <a:ext cx="3430529" cy="1442581"/>
          </a:xfrm>
          <a:prstGeom prst="rect">
            <a:avLst/>
          </a:prstGeom>
          <a:noFill/>
          <a:ln>
            <a:noFill/>
          </a:ln>
        </p:spPr>
      </p:pic>
      <p:pic>
        <p:nvPicPr>
          <p:cNvPr id="214" name="Google Shape;214;p10"/>
          <p:cNvPicPr preferRelativeResize="0"/>
          <p:nvPr/>
        </p:nvPicPr>
        <p:blipFill>
          <a:blip r:embed="rId8">
            <a:alphaModFix/>
          </a:blip>
          <a:stretch>
            <a:fillRect/>
          </a:stretch>
        </p:blipFill>
        <p:spPr>
          <a:xfrm>
            <a:off x="7467949" y="-1"/>
            <a:ext cx="1676050" cy="48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txBox="1">
            <a:spLocks noGrp="1"/>
          </p:cNvSpPr>
          <p:nvPr>
            <p:ph type="title"/>
          </p:nvPr>
        </p:nvSpPr>
        <p:spPr>
          <a:xfrm>
            <a:off x="539750" y="6617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Δ.Μ.Κ. Αποτελέσματα </a:t>
            </a:r>
            <a:r>
              <a:rPr lang="el" sz="2000"/>
              <a:t>Απλής Κίνησης (Δυνάμεις στο CG)</a:t>
            </a:r>
            <a:endParaRPr sz="2000"/>
          </a:p>
        </p:txBody>
      </p:sp>
      <p:sp>
        <p:nvSpPr>
          <p:cNvPr id="220" name="Google Shape;220;p11"/>
          <p:cNvSpPr txBox="1"/>
          <p:nvPr/>
        </p:nvSpPr>
        <p:spPr>
          <a:xfrm>
            <a:off x="540000" y="1440000"/>
            <a:ext cx="4032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21" name="Google Shape;221;p11"/>
          <p:cNvSpPr txBox="1"/>
          <p:nvPr/>
        </p:nvSpPr>
        <p:spPr>
          <a:xfrm>
            <a:off x="4680000" y="1440125"/>
            <a:ext cx="3960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22" name="Google Shape;222;p11"/>
          <p:cNvPicPr preferRelativeResize="0"/>
          <p:nvPr/>
        </p:nvPicPr>
        <p:blipFill rotWithShape="1">
          <a:blip r:embed="rId3">
            <a:alphaModFix/>
          </a:blip>
          <a:srcRect/>
          <a:stretch/>
        </p:blipFill>
        <p:spPr>
          <a:xfrm>
            <a:off x="0" y="1250750"/>
            <a:ext cx="9101925" cy="3892750"/>
          </a:xfrm>
          <a:prstGeom prst="rect">
            <a:avLst/>
          </a:prstGeom>
          <a:noFill/>
          <a:ln>
            <a:noFill/>
          </a:ln>
        </p:spPr>
      </p:pic>
      <p:sp>
        <p:nvSpPr>
          <p:cNvPr id="223" name="Google Shape;223;p11"/>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24" name="Google Shape;224;p11"/>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2"/>
          <p:cNvSpPr txBox="1">
            <a:spLocks noGrp="1"/>
          </p:cNvSpPr>
          <p:nvPr>
            <p:ph type="title"/>
          </p:nvPr>
        </p:nvSpPr>
        <p:spPr>
          <a:xfrm>
            <a:off x="539750" y="6617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Δ.Μ.Κ. Αποτελέσματα</a:t>
            </a:r>
            <a:endParaRPr sz="2000"/>
          </a:p>
          <a:p>
            <a:pPr marL="0" lvl="0" indent="0" algn="l" rtl="0">
              <a:lnSpc>
                <a:spcPct val="100000"/>
              </a:lnSpc>
              <a:spcBef>
                <a:spcPts val="0"/>
              </a:spcBef>
              <a:spcAft>
                <a:spcPts val="0"/>
              </a:spcAft>
              <a:buSzPts val="2600"/>
              <a:buNone/>
            </a:pPr>
            <a:endParaRPr/>
          </a:p>
        </p:txBody>
      </p:sp>
      <p:sp>
        <p:nvSpPr>
          <p:cNvPr id="230" name="Google Shape;230;p12"/>
          <p:cNvSpPr txBox="1"/>
          <p:nvPr/>
        </p:nvSpPr>
        <p:spPr>
          <a:xfrm>
            <a:off x="540000" y="1440000"/>
            <a:ext cx="4032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31" name="Google Shape;231;p12"/>
          <p:cNvSpPr txBox="1"/>
          <p:nvPr/>
        </p:nvSpPr>
        <p:spPr>
          <a:xfrm>
            <a:off x="4680000" y="1440125"/>
            <a:ext cx="3960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l" sz="1400" b="0" i="0" u="none" strike="noStrike" cap="none">
                <a:solidFill>
                  <a:srgbClr val="000000"/>
                </a:solidFill>
                <a:latin typeface="Lato"/>
                <a:ea typeface="Lato"/>
                <a:cs typeface="Lato"/>
                <a:sym typeface="Lato"/>
              </a:rPr>
              <a:t>κίνηση με 2 πίσω κινητήρες</a:t>
            </a: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32" name="Google Shape;232;p12"/>
          <p:cNvPicPr preferRelativeResize="0"/>
          <p:nvPr/>
        </p:nvPicPr>
        <p:blipFill rotWithShape="1">
          <a:blip r:embed="rId3">
            <a:alphaModFix/>
          </a:blip>
          <a:srcRect t="8591"/>
          <a:stretch/>
        </p:blipFill>
        <p:spPr>
          <a:xfrm>
            <a:off x="613250" y="1262200"/>
            <a:ext cx="7917500" cy="3881300"/>
          </a:xfrm>
          <a:prstGeom prst="rect">
            <a:avLst/>
          </a:prstGeom>
          <a:noFill/>
          <a:ln>
            <a:noFill/>
          </a:ln>
        </p:spPr>
      </p:pic>
      <p:sp>
        <p:nvSpPr>
          <p:cNvPr id="233" name="Google Shape;233;p12"/>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34" name="Google Shape;234;p12"/>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3"/>
          <p:cNvSpPr txBox="1">
            <a:spLocks noGrp="1"/>
          </p:cNvSpPr>
          <p:nvPr>
            <p:ph type="title"/>
          </p:nvPr>
        </p:nvSpPr>
        <p:spPr>
          <a:xfrm>
            <a:off x="539750" y="6617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Δ.Μ.Κ. Αποτελέσματα </a:t>
            </a:r>
            <a:r>
              <a:rPr lang="el" sz="2000"/>
              <a:t>Ελικοειδής Κίνηση</a:t>
            </a:r>
            <a:endParaRPr sz="2000"/>
          </a:p>
        </p:txBody>
      </p:sp>
      <p:sp>
        <p:nvSpPr>
          <p:cNvPr id="240" name="Google Shape;240;p13"/>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41" name="Google Shape;241;p13"/>
          <p:cNvPicPr preferRelativeResize="0"/>
          <p:nvPr/>
        </p:nvPicPr>
        <p:blipFill rotWithShape="1">
          <a:blip r:embed="rId3">
            <a:alphaModFix/>
          </a:blip>
          <a:srcRect/>
          <a:stretch/>
        </p:blipFill>
        <p:spPr>
          <a:xfrm>
            <a:off x="2236281" y="1197250"/>
            <a:ext cx="4671430" cy="3946250"/>
          </a:xfrm>
          <a:prstGeom prst="rect">
            <a:avLst/>
          </a:prstGeom>
          <a:noFill/>
          <a:ln>
            <a:noFill/>
          </a:ln>
        </p:spPr>
      </p:pic>
      <p:pic>
        <p:nvPicPr>
          <p:cNvPr id="242" name="Google Shape;242;p13"/>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539750" y="6620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Δ.Κ.Μ. Αποτελέσματα </a:t>
            </a:r>
            <a:r>
              <a:rPr lang="el" sz="2000"/>
              <a:t>“Έλεγχος”</a:t>
            </a:r>
            <a:endParaRPr sz="2000"/>
          </a:p>
        </p:txBody>
      </p:sp>
      <p:pic>
        <p:nvPicPr>
          <p:cNvPr id="248" name="Google Shape;248;p14"/>
          <p:cNvPicPr preferRelativeResize="0"/>
          <p:nvPr/>
        </p:nvPicPr>
        <p:blipFill rotWithShape="1">
          <a:blip r:embed="rId3">
            <a:alphaModFix/>
          </a:blip>
          <a:srcRect/>
          <a:stretch/>
        </p:blipFill>
        <p:spPr>
          <a:xfrm>
            <a:off x="2352200" y="1197250"/>
            <a:ext cx="4439600" cy="3946250"/>
          </a:xfrm>
          <a:prstGeom prst="rect">
            <a:avLst/>
          </a:prstGeom>
          <a:noFill/>
          <a:ln>
            <a:noFill/>
          </a:ln>
        </p:spPr>
      </p:pic>
      <p:sp>
        <p:nvSpPr>
          <p:cNvPr id="249" name="Google Shape;249;p14"/>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50" name="Google Shape;250;p14"/>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p:nvPr>
        </p:nvSpPr>
        <p:spPr>
          <a:xfrm>
            <a:off x="539750" y="6491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Μεθοδολογία Προσεγγιστικής Θερμικής Ανάλυσης</a:t>
            </a:r>
            <a:endParaRPr/>
          </a:p>
        </p:txBody>
      </p:sp>
      <p:sp>
        <p:nvSpPr>
          <p:cNvPr id="256" name="Google Shape;256;p15"/>
          <p:cNvSpPr txBox="1"/>
          <p:nvPr/>
        </p:nvSpPr>
        <p:spPr>
          <a:xfrm>
            <a:off x="4680000" y="1440000"/>
            <a:ext cx="3960000" cy="34200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257" name="Google Shape;257;p15"/>
          <p:cNvPicPr preferRelativeResize="0"/>
          <p:nvPr/>
        </p:nvPicPr>
        <p:blipFill rotWithShape="1">
          <a:blip r:embed="rId3">
            <a:alphaModFix/>
          </a:blip>
          <a:srcRect/>
          <a:stretch/>
        </p:blipFill>
        <p:spPr>
          <a:xfrm>
            <a:off x="2878600" y="1403225"/>
            <a:ext cx="1065975" cy="579150"/>
          </a:xfrm>
          <a:prstGeom prst="rect">
            <a:avLst/>
          </a:prstGeom>
          <a:noFill/>
          <a:ln>
            <a:noFill/>
          </a:ln>
        </p:spPr>
      </p:pic>
      <p:pic>
        <p:nvPicPr>
          <p:cNvPr id="258" name="Google Shape;258;p15"/>
          <p:cNvPicPr preferRelativeResize="0"/>
          <p:nvPr/>
        </p:nvPicPr>
        <p:blipFill rotWithShape="1">
          <a:blip r:embed="rId4">
            <a:alphaModFix/>
          </a:blip>
          <a:srcRect/>
          <a:stretch/>
        </p:blipFill>
        <p:spPr>
          <a:xfrm>
            <a:off x="2251163" y="3204175"/>
            <a:ext cx="2320850" cy="688775"/>
          </a:xfrm>
          <a:prstGeom prst="rect">
            <a:avLst/>
          </a:prstGeom>
          <a:noFill/>
          <a:ln>
            <a:noFill/>
          </a:ln>
        </p:spPr>
      </p:pic>
      <p:pic>
        <p:nvPicPr>
          <p:cNvPr id="259" name="Google Shape;259;p15"/>
          <p:cNvPicPr preferRelativeResize="0"/>
          <p:nvPr/>
        </p:nvPicPr>
        <p:blipFill rotWithShape="1">
          <a:blip r:embed="rId5">
            <a:alphaModFix/>
          </a:blip>
          <a:srcRect/>
          <a:stretch/>
        </p:blipFill>
        <p:spPr>
          <a:xfrm>
            <a:off x="2550574" y="4052750"/>
            <a:ext cx="1722028" cy="318500"/>
          </a:xfrm>
          <a:prstGeom prst="rect">
            <a:avLst/>
          </a:prstGeom>
          <a:noFill/>
          <a:ln>
            <a:noFill/>
          </a:ln>
        </p:spPr>
      </p:pic>
      <p:pic>
        <p:nvPicPr>
          <p:cNvPr id="260" name="Google Shape;260;p15"/>
          <p:cNvPicPr preferRelativeResize="0"/>
          <p:nvPr/>
        </p:nvPicPr>
        <p:blipFill rotWithShape="1">
          <a:blip r:embed="rId6">
            <a:alphaModFix/>
          </a:blip>
          <a:srcRect/>
          <a:stretch/>
        </p:blipFill>
        <p:spPr>
          <a:xfrm>
            <a:off x="2550574" y="2142175"/>
            <a:ext cx="1722024" cy="902194"/>
          </a:xfrm>
          <a:prstGeom prst="rect">
            <a:avLst/>
          </a:prstGeom>
          <a:noFill/>
          <a:ln>
            <a:noFill/>
          </a:ln>
        </p:spPr>
      </p:pic>
      <p:pic>
        <p:nvPicPr>
          <p:cNvPr id="261" name="Google Shape;261;p15"/>
          <p:cNvPicPr preferRelativeResize="0"/>
          <p:nvPr/>
        </p:nvPicPr>
        <p:blipFill rotWithShape="1">
          <a:blip r:embed="rId7">
            <a:alphaModFix/>
          </a:blip>
          <a:srcRect/>
          <a:stretch/>
        </p:blipFill>
        <p:spPr>
          <a:xfrm>
            <a:off x="2615275" y="4531050"/>
            <a:ext cx="1592625" cy="435590"/>
          </a:xfrm>
          <a:prstGeom prst="rect">
            <a:avLst/>
          </a:prstGeom>
          <a:noFill/>
          <a:ln>
            <a:noFill/>
          </a:ln>
        </p:spPr>
      </p:pic>
      <p:cxnSp>
        <p:nvCxnSpPr>
          <p:cNvPr id="262" name="Google Shape;262;p15"/>
          <p:cNvCxnSpPr>
            <a:endCxn id="260" idx="0"/>
          </p:cNvCxnSpPr>
          <p:nvPr/>
        </p:nvCxnSpPr>
        <p:spPr>
          <a:xfrm>
            <a:off x="3404686" y="1984375"/>
            <a:ext cx="6900" cy="157800"/>
          </a:xfrm>
          <a:prstGeom prst="straightConnector1">
            <a:avLst/>
          </a:prstGeom>
          <a:noFill/>
          <a:ln w="9525" cap="flat" cmpd="sng">
            <a:solidFill>
              <a:schemeClr val="dk2"/>
            </a:solidFill>
            <a:prstDash val="solid"/>
            <a:round/>
            <a:headEnd type="none" w="sm" len="sm"/>
            <a:tailEnd type="triangle" w="med" len="med"/>
          </a:ln>
        </p:spPr>
      </p:cxnSp>
      <p:cxnSp>
        <p:nvCxnSpPr>
          <p:cNvPr id="263" name="Google Shape;263;p15"/>
          <p:cNvCxnSpPr>
            <a:stCxn id="258" idx="2"/>
            <a:endCxn id="259" idx="0"/>
          </p:cNvCxnSpPr>
          <p:nvPr/>
        </p:nvCxnSpPr>
        <p:spPr>
          <a:xfrm>
            <a:off x="3411588" y="3892950"/>
            <a:ext cx="0" cy="159900"/>
          </a:xfrm>
          <a:prstGeom prst="straightConnector1">
            <a:avLst/>
          </a:prstGeom>
          <a:noFill/>
          <a:ln w="9525" cap="flat" cmpd="sng">
            <a:solidFill>
              <a:schemeClr val="dk2"/>
            </a:solidFill>
            <a:prstDash val="solid"/>
            <a:round/>
            <a:headEnd type="none" w="sm" len="sm"/>
            <a:tailEnd type="triangle" w="med" len="med"/>
          </a:ln>
        </p:spPr>
      </p:cxnSp>
      <p:cxnSp>
        <p:nvCxnSpPr>
          <p:cNvPr id="264" name="Google Shape;264;p15"/>
          <p:cNvCxnSpPr>
            <a:stCxn id="259" idx="2"/>
            <a:endCxn id="261" idx="0"/>
          </p:cNvCxnSpPr>
          <p:nvPr/>
        </p:nvCxnSpPr>
        <p:spPr>
          <a:xfrm>
            <a:off x="3411588" y="4371250"/>
            <a:ext cx="0" cy="159900"/>
          </a:xfrm>
          <a:prstGeom prst="straightConnector1">
            <a:avLst/>
          </a:prstGeom>
          <a:noFill/>
          <a:ln w="9525" cap="flat" cmpd="sng">
            <a:solidFill>
              <a:schemeClr val="dk2"/>
            </a:solidFill>
            <a:prstDash val="solid"/>
            <a:round/>
            <a:headEnd type="none" w="sm" len="sm"/>
            <a:tailEnd type="triangle" w="med" len="med"/>
          </a:ln>
        </p:spPr>
      </p:cxnSp>
      <p:cxnSp>
        <p:nvCxnSpPr>
          <p:cNvPr id="265" name="Google Shape;265;p15"/>
          <p:cNvCxnSpPr>
            <a:stCxn id="260" idx="2"/>
            <a:endCxn id="258" idx="0"/>
          </p:cNvCxnSpPr>
          <p:nvPr/>
        </p:nvCxnSpPr>
        <p:spPr>
          <a:xfrm>
            <a:off x="3411586" y="3044369"/>
            <a:ext cx="0" cy="159900"/>
          </a:xfrm>
          <a:prstGeom prst="straightConnector1">
            <a:avLst/>
          </a:prstGeom>
          <a:noFill/>
          <a:ln w="9525" cap="flat" cmpd="sng">
            <a:solidFill>
              <a:schemeClr val="dk2"/>
            </a:solidFill>
            <a:prstDash val="solid"/>
            <a:round/>
            <a:headEnd type="none" w="sm" len="sm"/>
            <a:tailEnd type="triangle" w="med" len="med"/>
          </a:ln>
        </p:spPr>
      </p:cxnSp>
      <p:sp>
        <p:nvSpPr>
          <p:cNvPr id="266" name="Google Shape;266;p15"/>
          <p:cNvSpPr/>
          <p:nvPr/>
        </p:nvSpPr>
        <p:spPr>
          <a:xfrm>
            <a:off x="1588000" y="1506800"/>
            <a:ext cx="1211100" cy="372000"/>
          </a:xfrm>
          <a:prstGeom prst="chevron">
            <a:avLst>
              <a:gd name="adj" fmla="val 50000"/>
            </a:avLst>
          </a:prstGeom>
          <a:solidFill>
            <a:srgbClr val="1A9988">
              <a:alpha val="3411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Πυρήνας</a:t>
            </a:r>
            <a:endParaRPr sz="1100" b="0" i="0" u="none" strike="noStrike" cap="none">
              <a:solidFill>
                <a:srgbClr val="000000"/>
              </a:solidFill>
              <a:latin typeface="Raleway"/>
              <a:ea typeface="Raleway"/>
              <a:cs typeface="Raleway"/>
              <a:sym typeface="Raleway"/>
            </a:endParaRPr>
          </a:p>
        </p:txBody>
      </p:sp>
      <p:sp>
        <p:nvSpPr>
          <p:cNvPr id="267" name="Google Shape;267;p15"/>
          <p:cNvSpPr/>
          <p:nvPr/>
        </p:nvSpPr>
        <p:spPr>
          <a:xfrm>
            <a:off x="1248875" y="2407275"/>
            <a:ext cx="1247700" cy="372000"/>
          </a:xfrm>
          <a:prstGeom prst="chevron">
            <a:avLst>
              <a:gd name="adj" fmla="val 50000"/>
            </a:avLst>
          </a:prstGeom>
          <a:solidFill>
            <a:srgbClr val="EB5600">
              <a:alpha val="4705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Θερμική Αντίσταση</a:t>
            </a:r>
            <a:endParaRPr sz="1400" b="0" i="0" u="none" strike="noStrike" cap="none">
              <a:solidFill>
                <a:srgbClr val="000000"/>
              </a:solidFill>
              <a:latin typeface="Raleway"/>
              <a:ea typeface="Raleway"/>
              <a:cs typeface="Raleway"/>
              <a:sym typeface="Raleway"/>
            </a:endParaRPr>
          </a:p>
        </p:txBody>
      </p:sp>
      <p:sp>
        <p:nvSpPr>
          <p:cNvPr id="268" name="Google Shape;268;p15"/>
          <p:cNvSpPr/>
          <p:nvPr/>
        </p:nvSpPr>
        <p:spPr>
          <a:xfrm>
            <a:off x="182400" y="3362550"/>
            <a:ext cx="2017800" cy="372000"/>
          </a:xfrm>
          <a:prstGeom prst="chevron">
            <a:avLst>
              <a:gd name="adj" fmla="val 50000"/>
            </a:avLst>
          </a:prstGeom>
          <a:solidFill>
            <a:srgbClr val="1A9988">
              <a:alpha val="3411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Συντ. Μετ. Θερμότητας με Συναγωγή</a:t>
            </a:r>
            <a:endParaRPr sz="1100" b="0" i="0" u="none" strike="noStrike" cap="none">
              <a:solidFill>
                <a:srgbClr val="000000"/>
              </a:solidFill>
              <a:latin typeface="Raleway"/>
              <a:ea typeface="Raleway"/>
              <a:cs typeface="Raleway"/>
              <a:sym typeface="Raleway"/>
            </a:endParaRPr>
          </a:p>
        </p:txBody>
      </p:sp>
      <p:sp>
        <p:nvSpPr>
          <p:cNvPr id="269" name="Google Shape;269;p15"/>
          <p:cNvSpPr/>
          <p:nvPr/>
        </p:nvSpPr>
        <p:spPr>
          <a:xfrm>
            <a:off x="1267175" y="4041900"/>
            <a:ext cx="1211100" cy="372000"/>
          </a:xfrm>
          <a:prstGeom prst="chevron">
            <a:avLst>
              <a:gd name="adj" fmla="val 50000"/>
            </a:avLst>
          </a:prstGeom>
          <a:solidFill>
            <a:srgbClr val="EB5600">
              <a:alpha val="4705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Ισοζύγιο Ενέργειας</a:t>
            </a:r>
            <a:endParaRPr sz="1100" b="0" i="0" u="none" strike="noStrike" cap="none">
              <a:solidFill>
                <a:srgbClr val="000000"/>
              </a:solidFill>
              <a:latin typeface="Raleway"/>
              <a:ea typeface="Raleway"/>
              <a:cs typeface="Raleway"/>
              <a:sym typeface="Raleway"/>
            </a:endParaRPr>
          </a:p>
        </p:txBody>
      </p:sp>
      <p:sp>
        <p:nvSpPr>
          <p:cNvPr id="270" name="Google Shape;270;p15"/>
          <p:cNvSpPr/>
          <p:nvPr/>
        </p:nvSpPr>
        <p:spPr>
          <a:xfrm>
            <a:off x="1052450" y="4562850"/>
            <a:ext cx="1501800" cy="372000"/>
          </a:xfrm>
          <a:prstGeom prst="chevron">
            <a:avLst>
              <a:gd name="adj" fmla="val 50000"/>
            </a:avLst>
          </a:prstGeom>
          <a:solidFill>
            <a:srgbClr val="1A9988">
              <a:alpha val="3411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Μεταβολή Θερμοκρασίας</a:t>
            </a:r>
            <a:endParaRPr sz="1100" b="0" i="0" u="none" strike="noStrike" cap="none">
              <a:solidFill>
                <a:srgbClr val="000000"/>
              </a:solidFill>
              <a:latin typeface="Raleway"/>
              <a:ea typeface="Raleway"/>
              <a:cs typeface="Raleway"/>
              <a:sym typeface="Raleway"/>
            </a:endParaRPr>
          </a:p>
        </p:txBody>
      </p:sp>
      <p:pic>
        <p:nvPicPr>
          <p:cNvPr id="271" name="Google Shape;271;p15"/>
          <p:cNvPicPr preferRelativeResize="0"/>
          <p:nvPr/>
        </p:nvPicPr>
        <p:blipFill rotWithShape="1">
          <a:blip r:embed="rId8">
            <a:alphaModFix/>
          </a:blip>
          <a:srcRect/>
          <a:stretch/>
        </p:blipFill>
        <p:spPr>
          <a:xfrm>
            <a:off x="6178475" y="1425199"/>
            <a:ext cx="2384426" cy="535200"/>
          </a:xfrm>
          <a:prstGeom prst="rect">
            <a:avLst/>
          </a:prstGeom>
          <a:noFill/>
          <a:ln>
            <a:noFill/>
          </a:ln>
        </p:spPr>
      </p:pic>
      <p:sp>
        <p:nvSpPr>
          <p:cNvPr id="272" name="Google Shape;272;p15"/>
          <p:cNvSpPr/>
          <p:nvPr/>
        </p:nvSpPr>
        <p:spPr>
          <a:xfrm>
            <a:off x="4833975" y="1506800"/>
            <a:ext cx="1300800" cy="372000"/>
          </a:xfrm>
          <a:prstGeom prst="chevron">
            <a:avLst>
              <a:gd name="adj" fmla="val 50000"/>
            </a:avLst>
          </a:prstGeom>
          <a:solidFill>
            <a:srgbClr val="EB5600">
              <a:alpha val="4705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Χρόνος</a:t>
            </a:r>
            <a:endParaRPr sz="1100" b="0" i="0" u="none" strike="noStrike" cap="none">
              <a:solidFill>
                <a:srgbClr val="000000"/>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l" sz="1100" b="0" i="0" u="none" strike="noStrike" cap="none">
                <a:solidFill>
                  <a:srgbClr val="000000"/>
                </a:solidFill>
                <a:latin typeface="Raleway"/>
                <a:ea typeface="Raleway"/>
                <a:cs typeface="Raleway"/>
                <a:sym typeface="Raleway"/>
              </a:rPr>
              <a:t>Λειτουργίας</a:t>
            </a:r>
            <a:endParaRPr sz="1100" b="0" i="0" u="none" strike="noStrike" cap="none">
              <a:solidFill>
                <a:srgbClr val="000000"/>
              </a:solidFill>
              <a:latin typeface="Raleway"/>
              <a:ea typeface="Raleway"/>
              <a:cs typeface="Raleway"/>
              <a:sym typeface="Raleway"/>
            </a:endParaRPr>
          </a:p>
        </p:txBody>
      </p:sp>
      <p:sp>
        <p:nvSpPr>
          <p:cNvPr id="273" name="Google Shape;273;p15"/>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74" name="Google Shape;274;p15"/>
          <p:cNvPicPr preferRelativeResize="0"/>
          <p:nvPr/>
        </p:nvPicPr>
        <p:blipFill>
          <a:blip r:embed="rId9">
            <a:alphaModFix/>
          </a:blip>
          <a:stretch>
            <a:fillRect/>
          </a:stretch>
        </p:blipFill>
        <p:spPr>
          <a:xfrm>
            <a:off x="7467949" y="-1"/>
            <a:ext cx="1676050" cy="486250"/>
          </a:xfrm>
          <a:prstGeom prst="rect">
            <a:avLst/>
          </a:prstGeom>
          <a:noFill/>
          <a:ln>
            <a:noFill/>
          </a:ln>
        </p:spPr>
      </p:pic>
      <p:pic>
        <p:nvPicPr>
          <p:cNvPr id="275" name="Google Shape;275;p15"/>
          <p:cNvPicPr preferRelativeResize="0"/>
          <p:nvPr/>
        </p:nvPicPr>
        <p:blipFill>
          <a:blip r:embed="rId10">
            <a:alphaModFix/>
          </a:blip>
          <a:stretch>
            <a:fillRect/>
          </a:stretch>
        </p:blipFill>
        <p:spPr>
          <a:xfrm>
            <a:off x="5196100" y="2051750"/>
            <a:ext cx="3431525" cy="2807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6"/>
          <p:cNvSpPr txBox="1">
            <a:spLocks noGrp="1"/>
          </p:cNvSpPr>
          <p:nvPr>
            <p:ph type="title"/>
          </p:nvPr>
        </p:nvSpPr>
        <p:spPr>
          <a:xfrm>
            <a:off x="539750" y="6617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dirty="0"/>
              <a:t>Αποτελέσματα Προσεγγιστικής Θερμικής Ανάλυσης </a:t>
            </a:r>
            <a:endParaRPr dirty="0"/>
          </a:p>
        </p:txBody>
      </p:sp>
      <p:sp>
        <p:nvSpPr>
          <p:cNvPr id="281" name="Google Shape;281;p16"/>
          <p:cNvSpPr txBox="1"/>
          <p:nvPr/>
        </p:nvSpPr>
        <p:spPr>
          <a:xfrm>
            <a:off x="540000" y="1280159"/>
            <a:ext cx="4032000" cy="357984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aleway"/>
              <a:buChar char="●"/>
            </a:pPr>
            <a:r>
              <a:rPr lang="el" sz="1400" b="0" i="0" u="none" strike="noStrike" cap="none" dirty="0">
                <a:solidFill>
                  <a:srgbClr val="000000"/>
                </a:solidFill>
                <a:latin typeface="Raleway"/>
                <a:ea typeface="Raleway"/>
                <a:cs typeface="Raleway"/>
                <a:sym typeface="Raleway"/>
              </a:rPr>
              <a:t>Η κατανάλωση ενέργειας επηρεάζει την τελική τιμή της εσωτερικής θερμοκρασιασς (Tin) </a:t>
            </a:r>
            <a:endParaRPr sz="1600" b="0" i="0" u="none" strike="noStrike" cap="none" dirty="0">
              <a:solidFill>
                <a:srgbClr val="000000"/>
              </a:solidFill>
              <a:latin typeface="Raleway"/>
              <a:ea typeface="Raleway"/>
              <a:cs typeface="Raleway"/>
              <a:sym typeface="Raleway"/>
            </a:endParaRPr>
          </a:p>
        </p:txBody>
      </p:sp>
      <p:sp>
        <p:nvSpPr>
          <p:cNvPr id="282" name="Google Shape;282;p16"/>
          <p:cNvSpPr txBox="1"/>
          <p:nvPr/>
        </p:nvSpPr>
        <p:spPr>
          <a:xfrm>
            <a:off x="4680000" y="1266092"/>
            <a:ext cx="3960000" cy="359390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Raleway"/>
              <a:buChar char="●"/>
            </a:pPr>
            <a:r>
              <a:rPr lang="el" sz="1400" b="0" i="0" u="none" strike="noStrike" cap="none" dirty="0">
                <a:solidFill>
                  <a:srgbClr val="000000"/>
                </a:solidFill>
                <a:latin typeface="Raleway"/>
                <a:ea typeface="Raleway"/>
                <a:cs typeface="Raleway"/>
                <a:sym typeface="Raleway"/>
              </a:rPr>
              <a:t>Η μάζα και η θερμοχωρητικότητα του όγκου επηρεάζει τον χρόνο αποκατάστασης</a:t>
            </a:r>
            <a:endParaRPr sz="1600" b="0" i="0" u="none" strike="noStrike" cap="none" dirty="0">
              <a:solidFill>
                <a:srgbClr val="000000"/>
              </a:solidFill>
              <a:latin typeface="Raleway"/>
              <a:ea typeface="Raleway"/>
              <a:cs typeface="Raleway"/>
              <a:sym typeface="Raleway"/>
            </a:endParaRPr>
          </a:p>
        </p:txBody>
      </p:sp>
      <p:pic>
        <p:nvPicPr>
          <p:cNvPr id="283" name="Google Shape;283;p16"/>
          <p:cNvPicPr preferRelativeResize="0"/>
          <p:nvPr/>
        </p:nvPicPr>
        <p:blipFill rotWithShape="1">
          <a:blip r:embed="rId3">
            <a:alphaModFix/>
          </a:blip>
          <a:srcRect/>
          <a:stretch/>
        </p:blipFill>
        <p:spPr>
          <a:xfrm>
            <a:off x="4571988" y="2101176"/>
            <a:ext cx="3678425" cy="2758825"/>
          </a:xfrm>
          <a:prstGeom prst="rect">
            <a:avLst/>
          </a:prstGeom>
          <a:noFill/>
          <a:ln>
            <a:noFill/>
          </a:ln>
        </p:spPr>
      </p:pic>
      <p:pic>
        <p:nvPicPr>
          <p:cNvPr id="284" name="Google Shape;284;p16"/>
          <p:cNvPicPr preferRelativeResize="0"/>
          <p:nvPr/>
        </p:nvPicPr>
        <p:blipFill rotWithShape="1">
          <a:blip r:embed="rId4">
            <a:alphaModFix/>
          </a:blip>
          <a:srcRect/>
          <a:stretch/>
        </p:blipFill>
        <p:spPr>
          <a:xfrm>
            <a:off x="540000" y="2101174"/>
            <a:ext cx="3678425" cy="2758826"/>
          </a:xfrm>
          <a:prstGeom prst="rect">
            <a:avLst/>
          </a:prstGeom>
          <a:noFill/>
          <a:ln>
            <a:noFill/>
          </a:ln>
        </p:spPr>
      </p:pic>
      <p:sp>
        <p:nvSpPr>
          <p:cNvPr id="285" name="Google Shape;285;p16"/>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86" name="Google Shape;286;p16"/>
          <p:cNvPicPr preferRelativeResize="0"/>
          <p:nvPr/>
        </p:nvPicPr>
        <p:blipFill>
          <a:blip r:embed="rId5">
            <a:alphaModFix/>
          </a:blip>
          <a:stretch>
            <a:fillRect/>
          </a:stretch>
        </p:blipFill>
        <p:spPr>
          <a:xfrm>
            <a:off x="7467949" y="-1"/>
            <a:ext cx="1676050" cy="48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17"/>
          <p:cNvPicPr preferRelativeResize="0"/>
          <p:nvPr/>
        </p:nvPicPr>
        <p:blipFill rotWithShape="1">
          <a:blip r:embed="rId3">
            <a:alphaModFix/>
          </a:blip>
          <a:srcRect/>
          <a:stretch/>
        </p:blipFill>
        <p:spPr>
          <a:xfrm>
            <a:off x="3743324" y="2293216"/>
            <a:ext cx="5244525" cy="2578821"/>
          </a:xfrm>
          <a:prstGeom prst="rect">
            <a:avLst/>
          </a:prstGeom>
          <a:noFill/>
          <a:ln>
            <a:noFill/>
          </a:ln>
        </p:spPr>
      </p:pic>
      <p:sp>
        <p:nvSpPr>
          <p:cNvPr id="292" name="Google Shape;292;p17"/>
          <p:cNvSpPr txBox="1">
            <a:spLocks noGrp="1"/>
          </p:cNvSpPr>
          <p:nvPr>
            <p:ph type="title"/>
          </p:nvPr>
        </p:nvSpPr>
        <p:spPr>
          <a:xfrm>
            <a:off x="539750" y="661775"/>
            <a:ext cx="93576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dirty="0"/>
              <a:t>Θερμική Ανάλυση με την Χρήση Πεπερασμένων Στοιχείων </a:t>
            </a:r>
            <a:endParaRPr dirty="0"/>
          </a:p>
        </p:txBody>
      </p:sp>
      <p:sp>
        <p:nvSpPr>
          <p:cNvPr id="293" name="Google Shape;293;p17"/>
          <p:cNvSpPr txBox="1">
            <a:spLocks noGrp="1"/>
          </p:cNvSpPr>
          <p:nvPr>
            <p:ph type="body" idx="1"/>
          </p:nvPr>
        </p:nvSpPr>
        <p:spPr>
          <a:xfrm>
            <a:off x="727650" y="1441200"/>
            <a:ext cx="3844350" cy="3359400"/>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l" sz="1400" dirty="0">
                <a:solidFill>
                  <a:srgbClr val="000000"/>
                </a:solidFill>
                <a:latin typeface="Raleway"/>
                <a:ea typeface="Raleway"/>
                <a:cs typeface="Raleway"/>
                <a:sym typeface="Raleway"/>
              </a:rPr>
              <a:t>Δημιουργία τριών μοντέλων</a:t>
            </a:r>
            <a:r>
              <a:rPr lang="el" dirty="0">
                <a:solidFill>
                  <a:srgbClr val="000000"/>
                </a:solidFill>
                <a:latin typeface="Raleway"/>
                <a:ea typeface="Raleway"/>
                <a:cs typeface="Raleway"/>
                <a:sym typeface="Raleway"/>
              </a:rPr>
              <a:t> </a:t>
            </a:r>
            <a:endParaRPr dirty="0">
              <a:solidFill>
                <a:srgbClr val="000000"/>
              </a:solidFill>
              <a:latin typeface="Raleway"/>
              <a:ea typeface="Raleway"/>
              <a:cs typeface="Raleway"/>
              <a:sym typeface="Raleway"/>
            </a:endParaRPr>
          </a:p>
          <a:p>
            <a:pPr marL="457200" lvl="0" indent="-311150" algn="l" rtl="0">
              <a:lnSpc>
                <a:spcPct val="115000"/>
              </a:lnSpc>
              <a:spcBef>
                <a:spcPts val="0"/>
              </a:spcBef>
              <a:spcAft>
                <a:spcPts val="0"/>
              </a:spcAft>
              <a:buClr>
                <a:srgbClr val="000000"/>
              </a:buClr>
              <a:buSzPts val="1300"/>
              <a:buFont typeface="Raleway"/>
              <a:buChar char="▪"/>
            </a:pPr>
            <a:r>
              <a:rPr lang="el" dirty="0">
                <a:solidFill>
                  <a:srgbClr val="000000"/>
                </a:solidFill>
                <a:latin typeface="Raleway"/>
                <a:ea typeface="Raleway"/>
                <a:cs typeface="Raleway"/>
                <a:sym typeface="Raleway"/>
              </a:rPr>
              <a:t>Παθητική μεταφορά θερμότητας</a:t>
            </a:r>
            <a:endParaRPr dirty="0">
              <a:solidFill>
                <a:srgbClr val="000000"/>
              </a:solidFill>
              <a:latin typeface="Raleway"/>
              <a:ea typeface="Raleway"/>
              <a:cs typeface="Raleway"/>
              <a:sym typeface="Raleway"/>
            </a:endParaRPr>
          </a:p>
          <a:p>
            <a:pPr marL="457200" lvl="0" indent="-311150" algn="l" rtl="0">
              <a:lnSpc>
                <a:spcPct val="115000"/>
              </a:lnSpc>
              <a:spcBef>
                <a:spcPts val="0"/>
              </a:spcBef>
              <a:spcAft>
                <a:spcPts val="0"/>
              </a:spcAft>
              <a:buClr>
                <a:srgbClr val="000000"/>
              </a:buClr>
              <a:buSzPts val="1300"/>
              <a:buFont typeface="Raleway"/>
              <a:buChar char="▪"/>
            </a:pPr>
            <a:r>
              <a:rPr lang="el" dirty="0">
                <a:solidFill>
                  <a:srgbClr val="000000"/>
                </a:solidFill>
                <a:latin typeface="Raleway"/>
                <a:ea typeface="Raleway"/>
                <a:cs typeface="Raleway"/>
                <a:sym typeface="Raleway"/>
              </a:rPr>
              <a:t>Παθητικής μεταφορά θερμότητας με χρήση ψύκτρας.</a:t>
            </a:r>
            <a:endParaRPr dirty="0">
              <a:solidFill>
                <a:srgbClr val="000000"/>
              </a:solidFill>
              <a:latin typeface="Raleway"/>
              <a:ea typeface="Raleway"/>
              <a:cs typeface="Raleway"/>
              <a:sym typeface="Raleway"/>
            </a:endParaRPr>
          </a:p>
          <a:p>
            <a:pPr marL="457200" lvl="0" indent="-311150" algn="l" rtl="0">
              <a:lnSpc>
                <a:spcPct val="115000"/>
              </a:lnSpc>
              <a:spcBef>
                <a:spcPts val="0"/>
              </a:spcBef>
              <a:spcAft>
                <a:spcPts val="0"/>
              </a:spcAft>
              <a:buClr>
                <a:srgbClr val="000000"/>
              </a:buClr>
              <a:buSzPts val="1300"/>
              <a:buFont typeface="Raleway"/>
              <a:buChar char="▪"/>
            </a:pPr>
            <a:r>
              <a:rPr lang="el" dirty="0">
                <a:solidFill>
                  <a:srgbClr val="000000"/>
                </a:solidFill>
                <a:latin typeface="Raleway"/>
                <a:ea typeface="Raleway"/>
                <a:cs typeface="Raleway"/>
                <a:sym typeface="Raleway"/>
              </a:rPr>
              <a:t>Ενεργητική μεταφορά θερμότητας με χρήση ψύκτρας και ανεμιστήρα.</a:t>
            </a:r>
            <a:endParaRPr dirty="0">
              <a:solidFill>
                <a:srgbClr val="000000"/>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dirty="0">
              <a:solidFill>
                <a:srgbClr val="000000"/>
              </a:solidFill>
              <a:latin typeface="Raleway"/>
              <a:ea typeface="Raleway"/>
              <a:cs typeface="Raleway"/>
              <a:sym typeface="Raleway"/>
            </a:endParaRPr>
          </a:p>
          <a:p>
            <a:pPr marL="146050" lvl="0" indent="0" algn="l" rtl="0">
              <a:lnSpc>
                <a:spcPct val="115000"/>
              </a:lnSpc>
              <a:spcBef>
                <a:spcPts val="0"/>
              </a:spcBef>
              <a:spcAft>
                <a:spcPts val="0"/>
              </a:spcAft>
              <a:buSzPts val="1300"/>
              <a:buNone/>
            </a:pPr>
            <a:r>
              <a:rPr lang="el" dirty="0">
                <a:solidFill>
                  <a:srgbClr val="000000"/>
                </a:solidFill>
                <a:latin typeface="Raleway"/>
                <a:ea typeface="Raleway"/>
                <a:cs typeface="Raleway"/>
                <a:sym typeface="Raleway"/>
              </a:rPr>
              <a:t>Τα  αποτελέσματα υποδεικνύουν ότι με τη χρήση του ανεμιστήρα, η θερμοκρασία διατηρείται στα επιθυμητά όρια</a:t>
            </a:r>
            <a:endParaRPr dirty="0">
              <a:solidFill>
                <a:srgbClr val="000000"/>
              </a:solidFill>
              <a:latin typeface="Raleway"/>
              <a:ea typeface="Raleway"/>
              <a:cs typeface="Raleway"/>
              <a:sym typeface="Raleway"/>
            </a:endParaRPr>
          </a:p>
          <a:p>
            <a:pPr marL="488950" lvl="0" indent="-260350" algn="l" rtl="0">
              <a:lnSpc>
                <a:spcPct val="115000"/>
              </a:lnSpc>
              <a:spcBef>
                <a:spcPts val="0"/>
              </a:spcBef>
              <a:spcAft>
                <a:spcPts val="0"/>
              </a:spcAft>
              <a:buSzPts val="1300"/>
              <a:buFont typeface="Arial"/>
              <a:buNone/>
            </a:pPr>
            <a:endParaRPr dirty="0">
              <a:latin typeface="Raleway"/>
              <a:ea typeface="Raleway"/>
              <a:cs typeface="Raleway"/>
              <a:sym typeface="Raleway"/>
            </a:endParaRPr>
          </a:p>
        </p:txBody>
      </p:sp>
      <p:sp>
        <p:nvSpPr>
          <p:cNvPr id="294" name="Google Shape;294;p17"/>
          <p:cNvSpPr/>
          <p:nvPr/>
        </p:nvSpPr>
        <p:spPr>
          <a:xfrm>
            <a:off x="4838224" y="2498503"/>
            <a:ext cx="2661003" cy="36576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95" name="Google Shape;295;p17"/>
          <p:cNvCxnSpPr/>
          <p:nvPr/>
        </p:nvCxnSpPr>
        <p:spPr>
          <a:xfrm>
            <a:off x="3365500" y="3740150"/>
            <a:ext cx="967975" cy="95250"/>
          </a:xfrm>
          <a:prstGeom prst="straightConnector1">
            <a:avLst/>
          </a:prstGeom>
          <a:noFill/>
          <a:ln w="38100" cap="flat" cmpd="sng">
            <a:solidFill>
              <a:srgbClr val="1A9988"/>
            </a:solidFill>
            <a:prstDash val="solid"/>
            <a:round/>
            <a:headEnd type="none" w="sm" len="sm"/>
            <a:tailEnd type="triangle" w="med" len="med"/>
          </a:ln>
          <a:effectLst>
            <a:outerShdw blurRad="40000" dist="23000" dir="5400000" rotWithShape="0">
              <a:srgbClr val="000000">
                <a:alpha val="34901"/>
              </a:srgbClr>
            </a:outerShdw>
          </a:effectLst>
        </p:spPr>
      </p:cxnSp>
      <p:sp>
        <p:nvSpPr>
          <p:cNvPr id="296" name="Google Shape;296;p17"/>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297" name="Google Shape;297;p17"/>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539750" y="661775"/>
            <a:ext cx="48681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a:t>Πείραμα Τελικής Θερμοκρασίας </a:t>
            </a:r>
            <a:endParaRPr/>
          </a:p>
        </p:txBody>
      </p:sp>
      <p:sp>
        <p:nvSpPr>
          <p:cNvPr id="303" name="Google Shape;303;p18"/>
          <p:cNvSpPr txBox="1"/>
          <p:nvPr/>
        </p:nvSpPr>
        <p:spPr>
          <a:xfrm>
            <a:off x="540000" y="1440000"/>
            <a:ext cx="4032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aleway"/>
              <a:ea typeface="Raleway"/>
              <a:cs typeface="Raleway"/>
              <a:sym typeface="Raleway"/>
            </a:endParaRPr>
          </a:p>
        </p:txBody>
      </p:sp>
      <p:sp>
        <p:nvSpPr>
          <p:cNvPr id="304" name="Google Shape;304;p18"/>
          <p:cNvSpPr txBox="1"/>
          <p:nvPr/>
        </p:nvSpPr>
        <p:spPr>
          <a:xfrm>
            <a:off x="4680000" y="1440125"/>
            <a:ext cx="3960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305" name="Google Shape;305;p18"/>
          <p:cNvPicPr preferRelativeResize="0"/>
          <p:nvPr/>
        </p:nvPicPr>
        <p:blipFill rotWithShape="1">
          <a:blip r:embed="rId3">
            <a:alphaModFix/>
          </a:blip>
          <a:srcRect/>
          <a:stretch/>
        </p:blipFill>
        <p:spPr>
          <a:xfrm>
            <a:off x="713375" y="1440000"/>
            <a:ext cx="3858625" cy="3622425"/>
          </a:xfrm>
          <a:prstGeom prst="rect">
            <a:avLst/>
          </a:prstGeom>
          <a:noFill/>
          <a:ln>
            <a:noFill/>
          </a:ln>
        </p:spPr>
      </p:pic>
      <p:sp>
        <p:nvSpPr>
          <p:cNvPr id="306" name="Google Shape;306;p18"/>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307" name="Google Shape;307;p18"/>
          <p:cNvPicPr preferRelativeResize="0"/>
          <p:nvPr/>
        </p:nvPicPr>
        <p:blipFill>
          <a:blip r:embed="rId4">
            <a:alphaModFix/>
          </a:blip>
          <a:stretch>
            <a:fillRect/>
          </a:stretch>
        </p:blipFill>
        <p:spPr>
          <a:xfrm>
            <a:off x="7467949" y="-1"/>
            <a:ext cx="1676050" cy="486250"/>
          </a:xfrm>
          <a:prstGeom prst="rect">
            <a:avLst/>
          </a:prstGeom>
          <a:noFill/>
          <a:ln>
            <a:noFill/>
          </a:ln>
        </p:spPr>
      </p:pic>
      <p:pic>
        <p:nvPicPr>
          <p:cNvPr id="308" name="Google Shape;308;p18"/>
          <p:cNvPicPr preferRelativeResize="0"/>
          <p:nvPr/>
        </p:nvPicPr>
        <p:blipFill>
          <a:blip r:embed="rId5">
            <a:alphaModFix/>
          </a:blip>
          <a:stretch>
            <a:fillRect/>
          </a:stretch>
        </p:blipFill>
        <p:spPr>
          <a:xfrm>
            <a:off x="4782150" y="1452018"/>
            <a:ext cx="3858624" cy="3407332"/>
          </a:xfrm>
          <a:prstGeom prst="rect">
            <a:avLst/>
          </a:prstGeom>
          <a:noFill/>
          <a:ln>
            <a:noFill/>
          </a:ln>
        </p:spPr>
      </p:pic>
      <p:sp>
        <p:nvSpPr>
          <p:cNvPr id="2" name="TextBox 1">
            <a:extLst>
              <a:ext uri="{FF2B5EF4-FFF2-40B4-BE49-F238E27FC236}">
                <a16:creationId xmlns:a16="http://schemas.microsoft.com/office/drawing/2014/main" id="{26954FA5-46FF-429E-B41B-73DB218D6E34}"/>
              </a:ext>
            </a:extLst>
          </p:cNvPr>
          <p:cNvSpPr txBox="1"/>
          <p:nvPr/>
        </p:nvSpPr>
        <p:spPr>
          <a:xfrm>
            <a:off x="4881489" y="4779452"/>
            <a:ext cx="4262511" cy="400110"/>
          </a:xfrm>
          <a:prstGeom prst="rect">
            <a:avLst/>
          </a:prstGeom>
          <a:noFill/>
        </p:spPr>
        <p:txBody>
          <a:bodyPr wrap="square" rtlCol="0">
            <a:spAutoFit/>
          </a:bodyPr>
          <a:lstStyle/>
          <a:p>
            <a:r>
              <a:rPr lang="el-GR" sz="1000" dirty="0">
                <a:latin typeface="Raleway" panose="020B0604020202020204" charset="0"/>
              </a:rPr>
              <a:t>Τ</a:t>
            </a:r>
            <a:r>
              <a:rPr lang="en-US" sz="1000" dirty="0">
                <a:latin typeface="Raleway" panose="020B0604020202020204" charset="0"/>
              </a:rPr>
              <a:t>out </a:t>
            </a:r>
            <a:r>
              <a:rPr lang="el-GR" sz="1000" dirty="0">
                <a:latin typeface="Raleway" panose="020B0604020202020204" charset="0"/>
              </a:rPr>
              <a:t>θερμοκρασία περιβάλλοντος, </a:t>
            </a:r>
            <a:r>
              <a:rPr lang="en-US" sz="1000" dirty="0" err="1">
                <a:latin typeface="Raleway" panose="020B0604020202020204" charset="0"/>
              </a:rPr>
              <a:t>Tbody</a:t>
            </a:r>
            <a:r>
              <a:rPr lang="en-US" sz="1000" dirty="0">
                <a:latin typeface="Raleway" panose="020B0604020202020204" charset="0"/>
              </a:rPr>
              <a:t> </a:t>
            </a:r>
            <a:r>
              <a:rPr lang="el-GR" sz="1000" dirty="0">
                <a:latin typeface="Raleway" panose="020B0604020202020204" charset="0"/>
              </a:rPr>
              <a:t>μέγιστη θερμοκρασία από την θερμική κάμερα, </a:t>
            </a:r>
            <a:r>
              <a:rPr lang="en-US" sz="1000" dirty="0">
                <a:latin typeface="Raleway" panose="020B0604020202020204" charset="0"/>
              </a:rPr>
              <a:t>CPU Temp </a:t>
            </a:r>
            <a:r>
              <a:rPr lang="el-GR" sz="1000" dirty="0">
                <a:latin typeface="Raleway" panose="020B0604020202020204" charset="0"/>
              </a:rPr>
              <a:t>η θερμοκρασία του πυρήνα του </a:t>
            </a:r>
            <a:r>
              <a:rPr lang="en-US" sz="1000" dirty="0">
                <a:latin typeface="Raleway" panose="020B0604020202020204" charset="0"/>
              </a:rPr>
              <a:t>raspberry</a:t>
            </a:r>
            <a:endParaRPr lang="el-GR" sz="1000" dirty="0">
              <a:latin typeface="Raleway"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779fac945f_0_0"/>
          <p:cNvSpPr txBox="1">
            <a:spLocks noGrp="1"/>
          </p:cNvSpPr>
          <p:nvPr>
            <p:ph type="title"/>
          </p:nvPr>
        </p:nvSpPr>
        <p:spPr>
          <a:xfrm>
            <a:off x="539750" y="661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dirty="0"/>
              <a:t>Περιεχόμενα</a:t>
            </a:r>
            <a:endParaRPr dirty="0"/>
          </a:p>
        </p:txBody>
      </p:sp>
      <p:sp>
        <p:nvSpPr>
          <p:cNvPr id="101" name="Google Shape;101;g779fac945f_0_0"/>
          <p:cNvSpPr txBox="1">
            <a:spLocks noGrp="1"/>
          </p:cNvSpPr>
          <p:nvPr>
            <p:ph type="body" idx="1"/>
          </p:nvPr>
        </p:nvSpPr>
        <p:spPr>
          <a:xfrm>
            <a:off x="539750" y="1441200"/>
            <a:ext cx="4032300" cy="3418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Εισαγωγή</a:t>
            </a:r>
            <a:endParaRPr dirty="0"/>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Στόχοι και Αρχικές Ιδέες</a:t>
            </a:r>
            <a:endParaRPr sz="1600" dirty="0">
              <a:solidFill>
                <a:schemeClr val="dk2"/>
              </a:solidFill>
              <a:latin typeface="Raleway"/>
              <a:ea typeface="Raleway"/>
              <a:cs typeface="Raleway"/>
              <a:sym typeface="Raleway"/>
            </a:endParaRPr>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Τελικό Μοντέλο</a:t>
            </a:r>
            <a:endParaRPr sz="1600" dirty="0">
              <a:solidFill>
                <a:schemeClr val="dk2"/>
              </a:solidFill>
              <a:latin typeface="Raleway"/>
              <a:ea typeface="Raleway"/>
              <a:cs typeface="Raleway"/>
              <a:sym typeface="Raleway"/>
            </a:endParaRPr>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Αναλύσεις</a:t>
            </a:r>
            <a:endParaRPr sz="1600" dirty="0">
              <a:solidFill>
                <a:schemeClr val="dk2"/>
              </a:solidFill>
              <a:latin typeface="Raleway"/>
              <a:ea typeface="Raleway"/>
              <a:cs typeface="Raleway"/>
              <a:sym typeface="Raleway"/>
            </a:endParaRPr>
          </a:p>
          <a:p>
            <a:pPr marL="914400" lvl="1" indent="-298450" algn="l" rtl="0">
              <a:lnSpc>
                <a:spcPct val="100000"/>
              </a:lnSpc>
              <a:spcBef>
                <a:spcPts val="0"/>
              </a:spcBef>
              <a:spcAft>
                <a:spcPts val="0"/>
              </a:spcAft>
              <a:buSzPts val="1100"/>
              <a:buFont typeface="Noto Sans Symbols"/>
              <a:buChar char="○"/>
            </a:pPr>
            <a:r>
              <a:rPr lang="el" sz="1600" dirty="0">
                <a:solidFill>
                  <a:schemeClr val="dk2"/>
                </a:solidFill>
                <a:latin typeface="Raleway"/>
                <a:ea typeface="Raleway"/>
                <a:cs typeface="Raleway"/>
                <a:sym typeface="Raleway"/>
              </a:rPr>
              <a:t>Υδροδυναμική</a:t>
            </a:r>
            <a:endParaRPr sz="1600" dirty="0">
              <a:solidFill>
                <a:schemeClr val="dk2"/>
              </a:solidFill>
              <a:latin typeface="Raleway"/>
              <a:ea typeface="Raleway"/>
              <a:cs typeface="Raleway"/>
              <a:sym typeface="Raleway"/>
            </a:endParaRPr>
          </a:p>
          <a:p>
            <a:pPr marL="914400" lvl="1" indent="-298450" algn="l" rtl="0">
              <a:lnSpc>
                <a:spcPct val="100000"/>
              </a:lnSpc>
              <a:spcBef>
                <a:spcPts val="0"/>
              </a:spcBef>
              <a:spcAft>
                <a:spcPts val="0"/>
              </a:spcAft>
              <a:buSzPts val="1100"/>
              <a:buFont typeface="Noto Sans Symbols"/>
              <a:buChar char="○"/>
            </a:pPr>
            <a:r>
              <a:rPr lang="el" sz="1600" dirty="0">
                <a:solidFill>
                  <a:schemeClr val="dk2"/>
                </a:solidFill>
                <a:latin typeface="Raleway"/>
                <a:ea typeface="Raleway"/>
                <a:cs typeface="Raleway"/>
                <a:sym typeface="Raleway"/>
              </a:rPr>
              <a:t>Στατική</a:t>
            </a:r>
            <a:endParaRPr dirty="0"/>
          </a:p>
          <a:p>
            <a:pPr marL="914400" lvl="1" indent="-298450" algn="l" rtl="0">
              <a:lnSpc>
                <a:spcPct val="100000"/>
              </a:lnSpc>
              <a:spcBef>
                <a:spcPts val="0"/>
              </a:spcBef>
              <a:spcAft>
                <a:spcPts val="0"/>
              </a:spcAft>
              <a:buSzPts val="1100"/>
              <a:buFont typeface="Noto Sans Symbols"/>
              <a:buChar char="○"/>
            </a:pPr>
            <a:r>
              <a:rPr lang="el" sz="1600" dirty="0">
                <a:solidFill>
                  <a:schemeClr val="dk2"/>
                </a:solidFill>
                <a:latin typeface="Raleway"/>
                <a:ea typeface="Raleway"/>
                <a:cs typeface="Raleway"/>
                <a:sym typeface="Raleway"/>
              </a:rPr>
              <a:t>Κινηματική</a:t>
            </a:r>
            <a:endParaRPr sz="1600" dirty="0">
              <a:solidFill>
                <a:schemeClr val="dk2"/>
              </a:solidFill>
              <a:latin typeface="Raleway"/>
              <a:ea typeface="Raleway"/>
              <a:cs typeface="Raleway"/>
              <a:sym typeface="Raleway"/>
            </a:endParaRPr>
          </a:p>
          <a:p>
            <a:pPr marL="914400" lvl="1" indent="-298450" algn="l" rtl="0">
              <a:lnSpc>
                <a:spcPct val="100000"/>
              </a:lnSpc>
              <a:spcBef>
                <a:spcPts val="0"/>
              </a:spcBef>
              <a:spcAft>
                <a:spcPts val="0"/>
              </a:spcAft>
              <a:buSzPts val="1100"/>
              <a:buFont typeface="Noto Sans Symbols"/>
              <a:buChar char="○"/>
            </a:pPr>
            <a:r>
              <a:rPr lang="el" sz="1600" dirty="0">
                <a:solidFill>
                  <a:schemeClr val="dk2"/>
                </a:solidFill>
                <a:latin typeface="Raleway"/>
                <a:ea typeface="Raleway"/>
                <a:cs typeface="Raleway"/>
                <a:sym typeface="Raleway"/>
              </a:rPr>
              <a:t>Θερμική</a:t>
            </a:r>
            <a:endParaRPr sz="1600" dirty="0">
              <a:solidFill>
                <a:schemeClr val="dk2"/>
              </a:solidFill>
              <a:latin typeface="Raleway"/>
              <a:ea typeface="Raleway"/>
              <a:cs typeface="Raleway"/>
              <a:sym typeface="Raleway"/>
            </a:endParaRPr>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Μηχατρονικό Σύστημα</a:t>
            </a:r>
            <a:endParaRPr dirty="0"/>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Κατασκευαστικές Διεργασίες</a:t>
            </a:r>
            <a:endParaRPr sz="1600" dirty="0">
              <a:solidFill>
                <a:schemeClr val="dk2"/>
              </a:solidFill>
              <a:latin typeface="Raleway"/>
              <a:ea typeface="Raleway"/>
              <a:cs typeface="Raleway"/>
              <a:sym typeface="Raleway"/>
            </a:endParaRPr>
          </a:p>
          <a:p>
            <a:pPr marL="457200" lvl="0" indent="-311150" algn="l" rtl="0">
              <a:spcBef>
                <a:spcPts val="0"/>
              </a:spcBef>
              <a:spcAft>
                <a:spcPts val="0"/>
              </a:spcAft>
              <a:buSzPts val="1300"/>
              <a:buFont typeface="Noto Sans Symbols"/>
              <a:buChar char="▪"/>
            </a:pPr>
            <a:r>
              <a:rPr lang="el" sz="1600" dirty="0">
                <a:solidFill>
                  <a:schemeClr val="dk2"/>
                </a:solidFill>
                <a:latin typeface="Raleway"/>
                <a:ea typeface="Raleway"/>
                <a:cs typeface="Raleway"/>
                <a:sym typeface="Raleway"/>
              </a:rPr>
              <a:t>Κόστος &amp; Προτάσεις Βελτίωσης</a:t>
            </a:r>
            <a:endParaRPr sz="1600" dirty="0">
              <a:solidFill>
                <a:schemeClr val="dk2"/>
              </a:solidFill>
              <a:latin typeface="Raleway"/>
              <a:ea typeface="Raleway"/>
              <a:cs typeface="Raleway"/>
              <a:sym typeface="Raleway"/>
            </a:endParaRPr>
          </a:p>
          <a:p>
            <a:pPr marL="0" lvl="0" indent="0" algn="l" rtl="0">
              <a:spcBef>
                <a:spcPts val="0"/>
              </a:spcBef>
              <a:spcAft>
                <a:spcPts val="0"/>
              </a:spcAft>
              <a:buNone/>
            </a:pPr>
            <a:endParaRPr sz="1600" dirty="0">
              <a:solidFill>
                <a:schemeClr val="dk2"/>
              </a:solidFill>
              <a:latin typeface="Raleway"/>
              <a:ea typeface="Raleway"/>
              <a:cs typeface="Raleway"/>
              <a:sym typeface="Raleway"/>
            </a:endParaRPr>
          </a:p>
          <a:p>
            <a:pPr marL="457200" lvl="0" indent="0" algn="l" rtl="0">
              <a:spcBef>
                <a:spcPts val="0"/>
              </a:spcBef>
              <a:spcAft>
                <a:spcPts val="0"/>
              </a:spcAft>
              <a:buNone/>
            </a:pPr>
            <a:endParaRPr sz="1600" dirty="0">
              <a:solidFill>
                <a:schemeClr val="dk2"/>
              </a:solidFill>
              <a:latin typeface="Raleway"/>
              <a:ea typeface="Raleway"/>
              <a:cs typeface="Raleway"/>
              <a:sym typeface="Raleway"/>
            </a:endParaRPr>
          </a:p>
        </p:txBody>
      </p:sp>
      <p:pic>
        <p:nvPicPr>
          <p:cNvPr id="102" name="Google Shape;102;g779fac945f_0_0"/>
          <p:cNvPicPr preferRelativeResize="0"/>
          <p:nvPr/>
        </p:nvPicPr>
        <p:blipFill>
          <a:blip r:embed="rId3">
            <a:alphaModFix/>
          </a:blip>
          <a:stretch>
            <a:fillRect/>
          </a:stretch>
        </p:blipFill>
        <p:spPr>
          <a:xfrm>
            <a:off x="7467949" y="-1"/>
            <a:ext cx="1676050" cy="486250"/>
          </a:xfrm>
          <a:prstGeom prst="rect">
            <a:avLst/>
          </a:prstGeom>
          <a:noFill/>
          <a:ln>
            <a:noFill/>
          </a:ln>
        </p:spPr>
      </p:pic>
      <p:pic>
        <p:nvPicPr>
          <p:cNvPr id="103" name="Google Shape;103;g779fac945f_0_0"/>
          <p:cNvPicPr preferRelativeResize="0"/>
          <p:nvPr/>
        </p:nvPicPr>
        <p:blipFill rotWithShape="1">
          <a:blip r:embed="rId4">
            <a:alphaModFix/>
          </a:blip>
          <a:srcRect l="32640" t="11903" r="11915" b="4147"/>
          <a:stretch/>
        </p:blipFill>
        <p:spPr>
          <a:xfrm>
            <a:off x="5241276" y="1441150"/>
            <a:ext cx="3399498" cy="34182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540000" y="661763"/>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dirty="0"/>
              <a:t>Σύστημα Ηλεκτρονικών </a:t>
            </a:r>
            <a:endParaRPr dirty="0"/>
          </a:p>
        </p:txBody>
      </p:sp>
      <p:sp>
        <p:nvSpPr>
          <p:cNvPr id="314" name="Google Shape;314;p19"/>
          <p:cNvSpPr txBox="1"/>
          <p:nvPr/>
        </p:nvSpPr>
        <p:spPr>
          <a:xfrm>
            <a:off x="540000" y="1440000"/>
            <a:ext cx="4032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15" name="Google Shape;315;p19"/>
          <p:cNvSpPr txBox="1"/>
          <p:nvPr/>
        </p:nvSpPr>
        <p:spPr>
          <a:xfrm>
            <a:off x="4680000" y="1440125"/>
            <a:ext cx="3960000" cy="34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pic>
        <p:nvPicPr>
          <p:cNvPr id="316" name="Google Shape;316;p19"/>
          <p:cNvPicPr preferRelativeResize="0"/>
          <p:nvPr/>
        </p:nvPicPr>
        <p:blipFill rotWithShape="1">
          <a:blip r:embed="rId3">
            <a:alphaModFix/>
          </a:blip>
          <a:srcRect/>
          <a:stretch/>
        </p:blipFill>
        <p:spPr>
          <a:xfrm>
            <a:off x="540000" y="1599613"/>
            <a:ext cx="5338901" cy="3101021"/>
          </a:xfrm>
          <a:prstGeom prst="rect">
            <a:avLst/>
          </a:prstGeom>
          <a:noFill/>
          <a:ln>
            <a:noFill/>
          </a:ln>
        </p:spPr>
      </p:pic>
      <p:pic>
        <p:nvPicPr>
          <p:cNvPr id="317" name="Google Shape;317;p19"/>
          <p:cNvPicPr preferRelativeResize="0"/>
          <p:nvPr/>
        </p:nvPicPr>
        <p:blipFill rotWithShape="1">
          <a:blip r:embed="rId4">
            <a:alphaModFix/>
          </a:blip>
          <a:srcRect/>
          <a:stretch/>
        </p:blipFill>
        <p:spPr>
          <a:xfrm>
            <a:off x="5878900" y="1907062"/>
            <a:ext cx="2761100" cy="2486125"/>
          </a:xfrm>
          <a:prstGeom prst="rect">
            <a:avLst/>
          </a:prstGeom>
          <a:noFill/>
          <a:ln>
            <a:noFill/>
          </a:ln>
        </p:spPr>
      </p:pic>
      <p:sp>
        <p:nvSpPr>
          <p:cNvPr id="318" name="Google Shape;318;p19"/>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319" name="Google Shape;319;p19"/>
          <p:cNvPicPr preferRelativeResize="0"/>
          <p:nvPr/>
        </p:nvPicPr>
        <p:blipFill>
          <a:blip r:embed="rId5">
            <a:alphaModFix/>
          </a:blip>
          <a:stretch>
            <a:fillRect/>
          </a:stretch>
        </p:blipFill>
        <p:spPr>
          <a:xfrm>
            <a:off x="7467949" y="-1"/>
            <a:ext cx="1676050" cy="48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539750" y="66465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dirty="0"/>
              <a:t>Κατασκευαστικές Διεργασίες </a:t>
            </a:r>
            <a:endParaRPr dirty="0"/>
          </a:p>
        </p:txBody>
      </p:sp>
      <p:sp>
        <p:nvSpPr>
          <p:cNvPr id="325" name="Google Shape;325;p20"/>
          <p:cNvSpPr txBox="1">
            <a:spLocks noGrp="1"/>
          </p:cNvSpPr>
          <p:nvPr>
            <p:ph type="body" idx="1"/>
          </p:nvPr>
        </p:nvSpPr>
        <p:spPr>
          <a:xfrm>
            <a:off x="596100" y="1450225"/>
            <a:ext cx="4623600" cy="753225"/>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Raleway"/>
              <a:buChar char="▪"/>
            </a:pPr>
            <a:r>
              <a:rPr lang="el" dirty="0">
                <a:solidFill>
                  <a:srgbClr val="000000"/>
                </a:solidFill>
                <a:latin typeface="Raleway"/>
                <a:ea typeface="Raleway"/>
                <a:cs typeface="Raleway"/>
                <a:sym typeface="Raleway"/>
              </a:rPr>
              <a:t>Χρήση τρισδιάστατων εκτυπωτών (κομμάτια με ινώδης ενίσχυση)</a:t>
            </a:r>
            <a:endParaRPr dirty="0">
              <a:solidFill>
                <a:srgbClr val="000000"/>
              </a:solidFill>
              <a:latin typeface="Raleway"/>
              <a:ea typeface="Raleway"/>
              <a:cs typeface="Raleway"/>
              <a:sym typeface="Raleway"/>
            </a:endParaRPr>
          </a:p>
          <a:p>
            <a:pPr marL="457200" lvl="0" indent="-311150" algn="l" rtl="0">
              <a:lnSpc>
                <a:spcPct val="115000"/>
              </a:lnSpc>
              <a:spcBef>
                <a:spcPts val="0"/>
              </a:spcBef>
              <a:spcAft>
                <a:spcPts val="0"/>
              </a:spcAft>
              <a:buClr>
                <a:srgbClr val="000000"/>
              </a:buClr>
              <a:buSzPts val="1300"/>
              <a:buFont typeface="Raleway"/>
              <a:buChar char="▪"/>
            </a:pPr>
            <a:r>
              <a:rPr lang="el" dirty="0">
                <a:solidFill>
                  <a:srgbClr val="000000"/>
                </a:solidFill>
                <a:latin typeface="Raleway"/>
                <a:ea typeface="Raleway"/>
                <a:cs typeface="Raleway"/>
                <a:sym typeface="Raleway"/>
              </a:rPr>
              <a:t>Χρήση διαφόρων γυαλοχαρτων για βελτίωση επιφάνειας</a:t>
            </a:r>
            <a:endParaRPr dirty="0">
              <a:solidFill>
                <a:srgbClr val="000000"/>
              </a:solidFill>
              <a:latin typeface="Raleway"/>
              <a:ea typeface="Raleway"/>
              <a:cs typeface="Raleway"/>
              <a:sym typeface="Raleway"/>
            </a:endParaRPr>
          </a:p>
        </p:txBody>
      </p:sp>
      <p:pic>
        <p:nvPicPr>
          <p:cNvPr id="326" name="Google Shape;326;p20"/>
          <p:cNvPicPr preferRelativeResize="0"/>
          <p:nvPr/>
        </p:nvPicPr>
        <p:blipFill rotWithShape="1">
          <a:blip r:embed="rId3">
            <a:alphaModFix/>
          </a:blip>
          <a:srcRect l="22196" t="40129" r="21686"/>
          <a:stretch/>
        </p:blipFill>
        <p:spPr>
          <a:xfrm>
            <a:off x="5578476" y="1450225"/>
            <a:ext cx="2755899" cy="2809461"/>
          </a:xfrm>
          <a:prstGeom prst="rect">
            <a:avLst/>
          </a:prstGeom>
          <a:noFill/>
          <a:ln>
            <a:noFill/>
          </a:ln>
        </p:spPr>
      </p:pic>
      <p:sp>
        <p:nvSpPr>
          <p:cNvPr id="327" name="Google Shape;327;p20"/>
          <p:cNvSpPr txBox="1"/>
          <p:nvPr/>
        </p:nvSpPr>
        <p:spPr>
          <a:xfrm>
            <a:off x="2208875" y="4322974"/>
            <a:ext cx="4549200" cy="433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l" sz="1100" i="0" u="none" strike="noStrike" cap="none" dirty="0">
                <a:solidFill>
                  <a:srgbClr val="000000"/>
                </a:solidFill>
                <a:latin typeface="Raleway"/>
                <a:ea typeface="Raleway"/>
                <a:cs typeface="Raleway"/>
                <a:sym typeface="Raleway"/>
              </a:rPr>
              <a:t>(α) (β) Εκτυπωμένα κομμάτια στήριξης κινητήρα, (γ) συναρμολογημένα</a:t>
            </a:r>
            <a:endParaRPr sz="1500" dirty="0">
              <a:latin typeface="Raleway"/>
              <a:ea typeface="Raleway"/>
              <a:cs typeface="Raleway"/>
              <a:sym typeface="Raleway"/>
            </a:endParaRPr>
          </a:p>
        </p:txBody>
      </p:sp>
      <p:pic>
        <p:nvPicPr>
          <p:cNvPr id="328" name="Google Shape;328;p20"/>
          <p:cNvPicPr preferRelativeResize="0"/>
          <p:nvPr/>
        </p:nvPicPr>
        <p:blipFill rotWithShape="1">
          <a:blip r:embed="rId4">
            <a:alphaModFix/>
          </a:blip>
          <a:srcRect b="61250"/>
          <a:stretch/>
        </p:blipFill>
        <p:spPr>
          <a:xfrm>
            <a:off x="809625" y="2453820"/>
            <a:ext cx="4371975" cy="1618787"/>
          </a:xfrm>
          <a:prstGeom prst="rect">
            <a:avLst/>
          </a:prstGeom>
          <a:noFill/>
          <a:ln>
            <a:noFill/>
          </a:ln>
        </p:spPr>
      </p:pic>
      <p:sp>
        <p:nvSpPr>
          <p:cNvPr id="329" name="Google Shape;329;p20"/>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330" name="Google Shape;330;p20"/>
          <p:cNvPicPr preferRelativeResize="0"/>
          <p:nvPr/>
        </p:nvPicPr>
        <p:blipFill>
          <a:blip r:embed="rId5">
            <a:alphaModFix/>
          </a:blip>
          <a:stretch>
            <a:fillRect/>
          </a:stretch>
        </p:blipFill>
        <p:spPr>
          <a:xfrm>
            <a:off x="7467949" y="-1"/>
            <a:ext cx="1676050" cy="4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1"/>
          <p:cNvPicPr preferRelativeResize="0"/>
          <p:nvPr/>
        </p:nvPicPr>
        <p:blipFill>
          <a:blip r:embed="rId3">
            <a:alphaModFix/>
          </a:blip>
          <a:stretch>
            <a:fillRect/>
          </a:stretch>
        </p:blipFill>
        <p:spPr>
          <a:xfrm>
            <a:off x="1274400" y="796500"/>
            <a:ext cx="7366374" cy="4062850"/>
          </a:xfrm>
          <a:prstGeom prst="rect">
            <a:avLst/>
          </a:prstGeom>
          <a:noFill/>
          <a:ln>
            <a:noFill/>
          </a:ln>
        </p:spPr>
      </p:pic>
      <p:sp>
        <p:nvSpPr>
          <p:cNvPr id="336" name="Google Shape;336;p21"/>
          <p:cNvSpPr txBox="1">
            <a:spLocks noGrp="1"/>
          </p:cNvSpPr>
          <p:nvPr>
            <p:ph type="title"/>
          </p:nvPr>
        </p:nvSpPr>
        <p:spPr>
          <a:xfrm>
            <a:off x="539750" y="661763"/>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l" dirty="0"/>
              <a:t>Κόστος</a:t>
            </a:r>
            <a:endParaRPr dirty="0"/>
          </a:p>
        </p:txBody>
      </p:sp>
      <p:sp>
        <p:nvSpPr>
          <p:cNvPr id="337" name="Google Shape;337;p21"/>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338" name="Google Shape;338;p21"/>
          <p:cNvPicPr preferRelativeResize="0"/>
          <p:nvPr/>
        </p:nvPicPr>
        <p:blipFill>
          <a:blip r:embed="rId4">
            <a:alphaModFix/>
          </a:blip>
          <a:stretch>
            <a:fillRect/>
          </a:stretch>
        </p:blipFill>
        <p:spPr>
          <a:xfrm>
            <a:off x="7467949" y="-1"/>
            <a:ext cx="1676050" cy="486250"/>
          </a:xfrm>
          <a:prstGeom prst="rect">
            <a:avLst/>
          </a:prstGeom>
          <a:noFill/>
          <a:ln>
            <a:noFill/>
          </a:ln>
        </p:spPr>
      </p:pic>
      <p:pic>
        <p:nvPicPr>
          <p:cNvPr id="339" name="Google Shape;339;p21"/>
          <p:cNvPicPr preferRelativeResize="0"/>
          <p:nvPr/>
        </p:nvPicPr>
        <p:blipFill>
          <a:blip r:embed="rId5">
            <a:alphaModFix/>
          </a:blip>
          <a:stretch>
            <a:fillRect/>
          </a:stretch>
        </p:blipFill>
        <p:spPr>
          <a:xfrm>
            <a:off x="709875" y="1114163"/>
            <a:ext cx="765175" cy="165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24D2BA"/>
            </a:gs>
            <a:gs pos="100000">
              <a:srgbClr val="155E54"/>
            </a:gs>
          </a:gsLst>
          <a:lin ang="5400012" scaled="0"/>
        </a:gradFill>
        <a:effectLst/>
      </p:bgPr>
    </p:bg>
    <p:spTree>
      <p:nvGrpSpPr>
        <p:cNvPr id="1" name="Shape 343"/>
        <p:cNvGrpSpPr/>
        <p:nvPr/>
      </p:nvGrpSpPr>
      <p:grpSpPr>
        <a:xfrm>
          <a:off x="0" y="0"/>
          <a:ext cx="0" cy="0"/>
          <a:chOff x="0" y="0"/>
          <a:chExt cx="0" cy="0"/>
        </a:xfrm>
      </p:grpSpPr>
      <p:sp>
        <p:nvSpPr>
          <p:cNvPr id="344" name="Google Shape;344;p22"/>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345" name="Google Shape;345;p22"/>
          <p:cNvPicPr preferRelativeResize="0"/>
          <p:nvPr/>
        </p:nvPicPr>
        <p:blipFill rotWithShape="1">
          <a:blip r:embed="rId3">
            <a:alphaModFix/>
          </a:blip>
          <a:srcRect/>
          <a:stretch/>
        </p:blipFill>
        <p:spPr>
          <a:xfrm>
            <a:off x="631775" y="315750"/>
            <a:ext cx="7880441" cy="4512000"/>
          </a:xfrm>
          <a:prstGeom prst="rect">
            <a:avLst/>
          </a:prstGeom>
          <a:noFill/>
          <a:ln>
            <a:noFill/>
          </a:ln>
        </p:spPr>
      </p:pic>
      <p:pic>
        <p:nvPicPr>
          <p:cNvPr id="346" name="Google Shape;346;p22"/>
          <p:cNvPicPr preferRelativeResize="0"/>
          <p:nvPr/>
        </p:nvPicPr>
        <p:blipFill>
          <a:blip r:embed="rId4">
            <a:alphaModFix/>
          </a:blip>
          <a:stretch>
            <a:fillRect/>
          </a:stretch>
        </p:blipFill>
        <p:spPr>
          <a:xfrm>
            <a:off x="7377600" y="0"/>
            <a:ext cx="1766401" cy="512400"/>
          </a:xfrm>
          <a:prstGeom prst="rect">
            <a:avLst/>
          </a:prstGeom>
          <a:noFill/>
          <a:ln>
            <a:noFill/>
          </a:ln>
        </p:spPr>
      </p:pic>
      <p:pic>
        <p:nvPicPr>
          <p:cNvPr id="347" name="Google Shape;347;p22"/>
          <p:cNvPicPr preferRelativeResize="0"/>
          <p:nvPr/>
        </p:nvPicPr>
        <p:blipFill>
          <a:blip r:embed="rId5">
            <a:alphaModFix/>
          </a:blip>
          <a:stretch>
            <a:fillRect/>
          </a:stretch>
        </p:blipFill>
        <p:spPr>
          <a:xfrm>
            <a:off x="779675" y="4125525"/>
            <a:ext cx="851200" cy="16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24D2BA"/>
            </a:gs>
            <a:gs pos="100000">
              <a:srgbClr val="155E54"/>
            </a:gs>
          </a:gsLst>
          <a:lin ang="5400012" scaled="0"/>
        </a:gradFill>
        <a:effectLst/>
      </p:bgPr>
    </p:bg>
    <p:spTree>
      <p:nvGrpSpPr>
        <p:cNvPr id="1" name="Shape 351"/>
        <p:cNvGrpSpPr/>
        <p:nvPr/>
      </p:nvGrpSpPr>
      <p:grpSpPr>
        <a:xfrm>
          <a:off x="0" y="0"/>
          <a:ext cx="0" cy="0"/>
          <a:chOff x="0" y="0"/>
          <a:chExt cx="0" cy="0"/>
        </a:xfrm>
      </p:grpSpPr>
      <p:sp>
        <p:nvSpPr>
          <p:cNvPr id="352" name="Google Shape;352;p23"/>
          <p:cNvSpPr txBox="1">
            <a:spLocks noGrp="1"/>
          </p:cNvSpPr>
          <p:nvPr>
            <p:ph type="title"/>
          </p:nvPr>
        </p:nvSpPr>
        <p:spPr>
          <a:xfrm>
            <a:off x="729450" y="733950"/>
            <a:ext cx="7688400" cy="124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l" dirty="0"/>
              <a:t>Ευχαριστούμε</a:t>
            </a:r>
            <a:endParaRPr dirty="0"/>
          </a:p>
        </p:txBody>
      </p:sp>
      <p:sp>
        <p:nvSpPr>
          <p:cNvPr id="353" name="Google Shape;353;p23"/>
          <p:cNvSpPr txBox="1"/>
          <p:nvPr/>
        </p:nvSpPr>
        <p:spPr>
          <a:xfrm>
            <a:off x="3316800" y="2515100"/>
            <a:ext cx="2510400" cy="71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l" sz="1400" b="0" i="0" u="none" strike="noStrike" cap="none" dirty="0">
                <a:solidFill>
                  <a:srgbClr val="F3F3F3"/>
                </a:solidFill>
                <a:latin typeface="Raleway" panose="020B0604020202020204" charset="0"/>
                <a:ea typeface="Lato"/>
                <a:cs typeface="Lato"/>
                <a:sym typeface="Lato"/>
              </a:rPr>
              <a:t>Επικοινωνία</a:t>
            </a:r>
            <a:endParaRPr sz="1400" b="0" i="0" u="none" strike="noStrike" cap="none" dirty="0">
              <a:solidFill>
                <a:srgbClr val="F3F3F3"/>
              </a:solidFill>
              <a:latin typeface="Raleway" panose="020B0604020202020204" charset="0"/>
              <a:ea typeface="Lato"/>
              <a:cs typeface="Lato"/>
              <a:sym typeface="Lato"/>
            </a:endParaRPr>
          </a:p>
          <a:p>
            <a:pPr marL="0" marR="0" lvl="0" indent="0" algn="ctr" rtl="0">
              <a:lnSpc>
                <a:spcPct val="100000"/>
              </a:lnSpc>
              <a:spcBef>
                <a:spcPts val="0"/>
              </a:spcBef>
              <a:spcAft>
                <a:spcPts val="0"/>
              </a:spcAft>
              <a:buClr>
                <a:srgbClr val="000000"/>
              </a:buClr>
              <a:buSzPts val="900"/>
              <a:buFont typeface="Arial"/>
              <a:buNone/>
            </a:pPr>
            <a:r>
              <a:rPr lang="el" sz="900" b="0" i="0" u="none" strike="noStrike" cap="none" dirty="0">
                <a:solidFill>
                  <a:srgbClr val="F3F3F3"/>
                </a:solidFill>
                <a:latin typeface="Raleway"/>
                <a:ea typeface="Raleway"/>
                <a:cs typeface="Raleway"/>
                <a:sym typeface="Raleway"/>
              </a:rPr>
              <a:t>konstantinou.georgios@ucy.ac.cy</a:t>
            </a:r>
            <a:endParaRPr sz="900" b="0" i="0" u="none" strike="noStrike" cap="none" dirty="0">
              <a:solidFill>
                <a:srgbClr val="F3F3F3"/>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900"/>
              <a:buFont typeface="Arial"/>
              <a:buNone/>
            </a:pPr>
            <a:r>
              <a:rPr lang="el" sz="900" b="0" i="0" u="none" strike="noStrike" cap="none" dirty="0">
                <a:solidFill>
                  <a:srgbClr val="F3F3F3"/>
                </a:solidFill>
                <a:latin typeface="Raleway"/>
                <a:ea typeface="Raleway"/>
                <a:cs typeface="Raleway"/>
                <a:sym typeface="Raleway"/>
              </a:rPr>
              <a:t>charalambous.alexios@ucy.ac.cy</a:t>
            </a:r>
            <a:endParaRPr sz="1400" b="0" i="0" u="none" strike="noStrike" cap="none" dirty="0">
              <a:solidFill>
                <a:srgbClr val="F3F3F3"/>
              </a:solidFill>
              <a:latin typeface="Lato"/>
              <a:ea typeface="Lato"/>
              <a:cs typeface="Lato"/>
              <a:sym typeface="Lato"/>
            </a:endParaRPr>
          </a:p>
        </p:txBody>
      </p:sp>
      <p:sp>
        <p:nvSpPr>
          <p:cNvPr id="354" name="Google Shape;354;p23"/>
          <p:cNvSpPr txBox="1"/>
          <p:nvPr/>
        </p:nvSpPr>
        <p:spPr>
          <a:xfrm>
            <a:off x="3664650" y="227315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dirty="0">
                <a:solidFill>
                  <a:srgbClr val="F3F3F3"/>
                </a:solidFill>
                <a:latin typeface="Raleway"/>
                <a:ea typeface="Raleway"/>
                <a:cs typeface="Raleway"/>
                <a:sym typeface="Raleway"/>
              </a:rPr>
              <a:t>Πανεπιστήμιο Κύπρου</a:t>
            </a:r>
            <a:endParaRPr sz="1300" b="0" i="0" u="none" strike="noStrike" cap="none" dirty="0">
              <a:solidFill>
                <a:srgbClr val="F3F3F3"/>
              </a:solidFill>
              <a:latin typeface="Raleway"/>
              <a:ea typeface="Raleway"/>
              <a:cs typeface="Raleway"/>
              <a:sym typeface="Raleway"/>
            </a:endParaRPr>
          </a:p>
        </p:txBody>
      </p:sp>
      <p:sp>
        <p:nvSpPr>
          <p:cNvPr id="355" name="Google Shape;355;p23"/>
          <p:cNvSpPr/>
          <p:nvPr/>
        </p:nvSpPr>
        <p:spPr>
          <a:xfrm rot="10800000" flipH="1">
            <a:off x="4093050" y="3243838"/>
            <a:ext cx="957900" cy="228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3"/>
          <p:cNvSpPr/>
          <p:nvPr/>
        </p:nvSpPr>
        <p:spPr>
          <a:xfrm>
            <a:off x="3287250" y="2114500"/>
            <a:ext cx="2569500" cy="41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3"/>
          <p:cNvSpPr/>
          <p:nvPr/>
        </p:nvSpPr>
        <p:spPr>
          <a:xfrm rot="10800000" flipH="1">
            <a:off x="4406550" y="2599826"/>
            <a:ext cx="330900" cy="243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23"/>
          <p:cNvPicPr preferRelativeResize="0"/>
          <p:nvPr/>
        </p:nvPicPr>
        <p:blipFill>
          <a:blip r:embed="rId3">
            <a:alphaModFix/>
          </a:blip>
          <a:stretch>
            <a:fillRect/>
          </a:stretch>
        </p:blipFill>
        <p:spPr>
          <a:xfrm>
            <a:off x="7377600" y="0"/>
            <a:ext cx="1766401" cy="512400"/>
          </a:xfrm>
          <a:prstGeom prst="rect">
            <a:avLst/>
          </a:prstGeom>
          <a:noFill/>
          <a:ln>
            <a:noFill/>
          </a:ln>
        </p:spPr>
      </p:pic>
      <p:pic>
        <p:nvPicPr>
          <p:cNvPr id="359" name="Google Shape;359;p23"/>
          <p:cNvPicPr preferRelativeResize="0"/>
          <p:nvPr/>
        </p:nvPicPr>
        <p:blipFill>
          <a:blip r:embed="rId4">
            <a:alphaModFix/>
          </a:blip>
          <a:stretch>
            <a:fillRect/>
          </a:stretch>
        </p:blipFill>
        <p:spPr>
          <a:xfrm>
            <a:off x="729450" y="4116875"/>
            <a:ext cx="957900" cy="15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
          <p:cNvPicPr preferRelativeResize="0"/>
          <p:nvPr/>
        </p:nvPicPr>
        <p:blipFill rotWithShape="1">
          <a:blip r:embed="rId3">
            <a:alphaModFix/>
          </a:blip>
          <a:srcRect l="16008" t="9273" b="15453"/>
          <a:stretch/>
        </p:blipFill>
        <p:spPr>
          <a:xfrm>
            <a:off x="231400" y="1314800"/>
            <a:ext cx="4726125" cy="3176550"/>
          </a:xfrm>
          <a:prstGeom prst="rect">
            <a:avLst/>
          </a:prstGeom>
          <a:noFill/>
          <a:ln>
            <a:noFill/>
          </a:ln>
        </p:spPr>
      </p:pic>
      <p:sp>
        <p:nvSpPr>
          <p:cNvPr id="109" name="Google Shape;109;p2"/>
          <p:cNvSpPr txBox="1">
            <a:spLocks noGrp="1"/>
          </p:cNvSpPr>
          <p:nvPr>
            <p:ph type="title"/>
          </p:nvPr>
        </p:nvSpPr>
        <p:spPr>
          <a:xfrm>
            <a:off x="539750" y="661773"/>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Εισαγωγή στα Υποβρύχιά Οχήματα </a:t>
            </a:r>
            <a:endParaRPr/>
          </a:p>
        </p:txBody>
      </p:sp>
      <p:pic>
        <p:nvPicPr>
          <p:cNvPr id="110" name="Google Shape;110;p2"/>
          <p:cNvPicPr preferRelativeResize="0"/>
          <p:nvPr/>
        </p:nvPicPr>
        <p:blipFill rotWithShape="1">
          <a:blip r:embed="rId4">
            <a:alphaModFix/>
          </a:blip>
          <a:srcRect l="15675" t="18098" b="31516"/>
          <a:stretch/>
        </p:blipFill>
        <p:spPr>
          <a:xfrm>
            <a:off x="4572000" y="2861000"/>
            <a:ext cx="4459275" cy="1998350"/>
          </a:xfrm>
          <a:prstGeom prst="rect">
            <a:avLst/>
          </a:prstGeom>
          <a:noFill/>
          <a:ln>
            <a:noFill/>
          </a:ln>
        </p:spPr>
      </p:pic>
      <p:cxnSp>
        <p:nvCxnSpPr>
          <p:cNvPr id="111" name="Google Shape;111;p2"/>
          <p:cNvCxnSpPr/>
          <p:nvPr/>
        </p:nvCxnSpPr>
        <p:spPr>
          <a:xfrm>
            <a:off x="2328421" y="3421930"/>
            <a:ext cx="2441400" cy="704100"/>
          </a:xfrm>
          <a:prstGeom prst="bentConnector3">
            <a:avLst>
              <a:gd name="adj1" fmla="val -193"/>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sp>
        <p:nvSpPr>
          <p:cNvPr id="112" name="Google Shape;112;p2"/>
          <p:cNvSpPr txBox="1"/>
          <p:nvPr/>
        </p:nvSpPr>
        <p:spPr>
          <a:xfrm>
            <a:off x="4769962" y="2953572"/>
            <a:ext cx="2130458"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l" sz="1600" b="1" i="0" u="none" strike="noStrike" cap="none">
                <a:solidFill>
                  <a:srgbClr val="000000"/>
                </a:solidFill>
                <a:latin typeface="Lato"/>
                <a:ea typeface="Lato"/>
                <a:cs typeface="Lato"/>
                <a:sym typeface="Lato"/>
              </a:rPr>
              <a:t>Τι είναι ένα ROV;</a:t>
            </a:r>
            <a:endParaRPr sz="1600" b="1" i="0" u="none" strike="noStrike" cap="none">
              <a:solidFill>
                <a:srgbClr val="000000"/>
              </a:solidFill>
              <a:latin typeface="Lato"/>
              <a:ea typeface="Lato"/>
              <a:cs typeface="Lato"/>
              <a:sym typeface="Lato"/>
            </a:endParaRPr>
          </a:p>
        </p:txBody>
      </p:sp>
      <p:sp>
        <p:nvSpPr>
          <p:cNvPr id="113" name="Google Shape;113;p2"/>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14" name="Google Shape;114;p2"/>
          <p:cNvPicPr preferRelativeResize="0"/>
          <p:nvPr/>
        </p:nvPicPr>
        <p:blipFill>
          <a:blip r:embed="rId5">
            <a:alphaModFix/>
          </a:blip>
          <a:stretch>
            <a:fillRect/>
          </a:stretch>
        </p:blipFill>
        <p:spPr>
          <a:xfrm>
            <a:off x="7467949" y="-1"/>
            <a:ext cx="1676050" cy="48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sp>
        <p:nvSpPr>
          <p:cNvPr id="120" name="Google Shape;120;p3"/>
          <p:cNvSpPr/>
          <p:nvPr/>
        </p:nvSpPr>
        <p:spPr>
          <a:xfrm>
            <a:off x="697825" y="945575"/>
            <a:ext cx="712200" cy="502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 name="Google Shape;121;p3"/>
          <p:cNvPicPr preferRelativeResize="0"/>
          <p:nvPr/>
        </p:nvPicPr>
        <p:blipFill>
          <a:blip r:embed="rId3">
            <a:alphaModFix/>
          </a:blip>
          <a:stretch>
            <a:fillRect/>
          </a:stretch>
        </p:blipFill>
        <p:spPr>
          <a:xfrm>
            <a:off x="7467949" y="-1"/>
            <a:ext cx="1676050" cy="486250"/>
          </a:xfrm>
          <a:prstGeom prst="rect">
            <a:avLst/>
          </a:prstGeom>
          <a:noFill/>
          <a:ln>
            <a:noFill/>
          </a:ln>
        </p:spPr>
      </p:pic>
      <p:pic>
        <p:nvPicPr>
          <p:cNvPr id="122" name="Google Shape;122;p3"/>
          <p:cNvPicPr preferRelativeResize="0"/>
          <p:nvPr/>
        </p:nvPicPr>
        <p:blipFill>
          <a:blip r:embed="rId4">
            <a:alphaModFix/>
          </a:blip>
          <a:stretch>
            <a:fillRect/>
          </a:stretch>
        </p:blipFill>
        <p:spPr>
          <a:xfrm>
            <a:off x="1295463" y="670450"/>
            <a:ext cx="6553077" cy="434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4"/>
          <p:cNvPicPr preferRelativeResize="0"/>
          <p:nvPr/>
        </p:nvPicPr>
        <p:blipFill rotWithShape="1">
          <a:blip r:embed="rId3">
            <a:alphaModFix/>
          </a:blip>
          <a:srcRect/>
          <a:stretch/>
        </p:blipFill>
        <p:spPr>
          <a:xfrm>
            <a:off x="2950589" y="564870"/>
            <a:ext cx="5854045" cy="4390534"/>
          </a:xfrm>
          <a:prstGeom prst="rect">
            <a:avLst/>
          </a:prstGeom>
          <a:noFill/>
          <a:ln>
            <a:noFill/>
          </a:ln>
        </p:spPr>
      </p:pic>
      <p:sp>
        <p:nvSpPr>
          <p:cNvPr id="128" name="Google Shape;128;p4"/>
          <p:cNvSpPr txBox="1">
            <a:spLocks noGrp="1"/>
          </p:cNvSpPr>
          <p:nvPr>
            <p:ph type="title"/>
          </p:nvPr>
        </p:nvSpPr>
        <p:spPr>
          <a:xfrm>
            <a:off x="539750" y="66177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Brainstorming </a:t>
            </a:r>
            <a:endParaRPr/>
          </a:p>
        </p:txBody>
      </p:sp>
      <p:sp>
        <p:nvSpPr>
          <p:cNvPr id="129" name="Google Shape;129;p4"/>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30" name="Google Shape;130;p4"/>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5"/>
          <p:cNvPicPr preferRelativeResize="0"/>
          <p:nvPr/>
        </p:nvPicPr>
        <p:blipFill rotWithShape="1">
          <a:blip r:embed="rId3">
            <a:alphaModFix/>
          </a:blip>
          <a:srcRect/>
          <a:stretch/>
        </p:blipFill>
        <p:spPr>
          <a:xfrm>
            <a:off x="0" y="0"/>
            <a:ext cx="9135197" cy="5143500"/>
          </a:xfrm>
          <a:prstGeom prst="rect">
            <a:avLst/>
          </a:prstGeom>
          <a:noFill/>
          <a:ln>
            <a:noFill/>
          </a:ln>
        </p:spPr>
      </p:pic>
      <p:sp>
        <p:nvSpPr>
          <p:cNvPr id="136" name="Google Shape;136;p5"/>
          <p:cNvSpPr txBox="1">
            <a:spLocks noGrp="1"/>
          </p:cNvSpPr>
          <p:nvPr>
            <p:ph type="title"/>
          </p:nvPr>
        </p:nvSpPr>
        <p:spPr>
          <a:xfrm>
            <a:off x="539750" y="6160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Σχεδιασμός Τελικού Μοντέλου</a:t>
            </a:r>
            <a:endParaRPr/>
          </a:p>
        </p:txBody>
      </p:sp>
      <p:sp>
        <p:nvSpPr>
          <p:cNvPr id="138" name="Google Shape;138;p5"/>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39" name="Google Shape;139;p5"/>
          <p:cNvPicPr preferRelativeResize="0"/>
          <p:nvPr/>
        </p:nvPicPr>
        <p:blipFill rotWithShape="1">
          <a:blip r:embed="rId4">
            <a:alphaModFix/>
          </a:blip>
          <a:srcRect/>
          <a:stretch/>
        </p:blipFill>
        <p:spPr>
          <a:xfrm rot="10800000" flipH="1">
            <a:off x="626150" y="1151250"/>
            <a:ext cx="886942" cy="45719"/>
          </a:xfrm>
          <a:prstGeom prst="rect">
            <a:avLst/>
          </a:prstGeom>
          <a:noFill/>
          <a:ln>
            <a:noFill/>
          </a:ln>
        </p:spPr>
      </p:pic>
      <p:pic>
        <p:nvPicPr>
          <p:cNvPr id="140" name="Google Shape;140;p5"/>
          <p:cNvPicPr preferRelativeResize="0"/>
          <p:nvPr/>
        </p:nvPicPr>
        <p:blipFill>
          <a:blip r:embed="rId5">
            <a:alphaModFix/>
          </a:blip>
          <a:stretch>
            <a:fillRect/>
          </a:stretch>
        </p:blipFill>
        <p:spPr>
          <a:xfrm>
            <a:off x="7467949" y="-1"/>
            <a:ext cx="1676050" cy="4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6"/>
          <p:cNvPicPr preferRelativeResize="0"/>
          <p:nvPr/>
        </p:nvPicPr>
        <p:blipFill rotWithShape="1">
          <a:blip r:embed="rId3">
            <a:alphaModFix/>
          </a:blip>
          <a:srcRect r="29113"/>
          <a:stretch/>
        </p:blipFill>
        <p:spPr>
          <a:xfrm>
            <a:off x="3327653" y="1485800"/>
            <a:ext cx="5636126" cy="3429875"/>
          </a:xfrm>
          <a:prstGeom prst="rect">
            <a:avLst/>
          </a:prstGeom>
          <a:noFill/>
          <a:ln>
            <a:noFill/>
          </a:ln>
        </p:spPr>
      </p:pic>
      <p:sp>
        <p:nvSpPr>
          <p:cNvPr id="146" name="Google Shape;146;p6"/>
          <p:cNvSpPr txBox="1">
            <a:spLocks noGrp="1"/>
          </p:cNvSpPr>
          <p:nvPr>
            <p:ph type="body" idx="1"/>
          </p:nvPr>
        </p:nvSpPr>
        <p:spPr>
          <a:xfrm>
            <a:off x="729450" y="1305877"/>
            <a:ext cx="2994138" cy="2261100"/>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l" sz="1600">
                <a:solidFill>
                  <a:schemeClr val="dk2"/>
                </a:solidFill>
                <a:latin typeface="Raleway"/>
                <a:ea typeface="Raleway"/>
                <a:cs typeface="Raleway"/>
                <a:sym typeface="Raleway"/>
              </a:rPr>
              <a:t>Εσωτερική διάταξη </a:t>
            </a:r>
            <a:endParaRPr/>
          </a:p>
          <a:p>
            <a:pPr marL="457200" lvl="0" indent="-311150" algn="l" rtl="0">
              <a:lnSpc>
                <a:spcPct val="115000"/>
              </a:lnSpc>
              <a:spcBef>
                <a:spcPts val="0"/>
              </a:spcBef>
              <a:spcAft>
                <a:spcPts val="0"/>
              </a:spcAft>
              <a:buSzPts val="1300"/>
              <a:buFont typeface="Noto Sans Symbols"/>
              <a:buChar char="▪"/>
            </a:pPr>
            <a:r>
              <a:rPr lang="el" sz="1600">
                <a:solidFill>
                  <a:schemeClr val="dk2"/>
                </a:solidFill>
                <a:latin typeface="Raleway"/>
                <a:ea typeface="Raleway"/>
                <a:cs typeface="Raleway"/>
                <a:sym typeface="Raleway"/>
              </a:rPr>
              <a:t>Εύκολη συναρμολόγηση </a:t>
            </a:r>
            <a:endParaRPr/>
          </a:p>
          <a:p>
            <a:pPr marL="457200" lvl="0" indent="-311150" algn="l" rtl="0">
              <a:lnSpc>
                <a:spcPct val="115000"/>
              </a:lnSpc>
              <a:spcBef>
                <a:spcPts val="0"/>
              </a:spcBef>
              <a:spcAft>
                <a:spcPts val="0"/>
              </a:spcAft>
              <a:buSzPts val="1300"/>
              <a:buFont typeface="Noto Sans Symbols"/>
              <a:buChar char="▪"/>
            </a:pPr>
            <a:r>
              <a:rPr lang="el" sz="1600">
                <a:solidFill>
                  <a:schemeClr val="dk2"/>
                </a:solidFill>
                <a:latin typeface="Raleway"/>
                <a:ea typeface="Raleway"/>
                <a:cs typeface="Raleway"/>
                <a:sym typeface="Raleway"/>
              </a:rPr>
              <a:t>Βελτίωση τρόπου σύνδεσης ηλεκτρονικών εξαρτημάτων</a:t>
            </a:r>
            <a:endParaRPr/>
          </a:p>
        </p:txBody>
      </p:sp>
      <p:sp>
        <p:nvSpPr>
          <p:cNvPr id="147" name="Google Shape;147;p6"/>
          <p:cNvSpPr txBox="1">
            <a:spLocks noGrp="1"/>
          </p:cNvSpPr>
          <p:nvPr>
            <p:ph type="title"/>
          </p:nvPr>
        </p:nvSpPr>
        <p:spPr>
          <a:xfrm>
            <a:off x="539750" y="661981"/>
            <a:ext cx="7689900" cy="534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Σχεδιασμός Τελικού Μοντέλου</a:t>
            </a:r>
            <a:endParaRPr/>
          </a:p>
        </p:txBody>
      </p:sp>
      <p:sp>
        <p:nvSpPr>
          <p:cNvPr id="148" name="Google Shape;148;p6"/>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49" name="Google Shape;149;p6"/>
          <p:cNvPicPr preferRelativeResize="0"/>
          <p:nvPr/>
        </p:nvPicPr>
        <p:blipFill>
          <a:blip r:embed="rId4">
            <a:alphaModFix/>
          </a:blip>
          <a:stretch>
            <a:fillRect/>
          </a:stretch>
        </p:blipFill>
        <p:spPr>
          <a:xfrm>
            <a:off x="7467949" y="-1"/>
            <a:ext cx="1676050" cy="48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549700" y="607363"/>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l"/>
              <a:t>Υδροδυναμική Ανάλυση</a:t>
            </a:r>
            <a:endParaRPr/>
          </a:p>
        </p:txBody>
      </p:sp>
      <p:sp>
        <p:nvSpPr>
          <p:cNvPr id="155" name="Google Shape;155;p7"/>
          <p:cNvSpPr/>
          <p:nvPr/>
        </p:nvSpPr>
        <p:spPr>
          <a:xfrm>
            <a:off x="242799" y="1570519"/>
            <a:ext cx="1342238" cy="535200"/>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400" b="0" i="0" u="none" strike="noStrike" cap="none">
                <a:solidFill>
                  <a:schemeClr val="dk2"/>
                </a:solidFill>
                <a:latin typeface="Raleway"/>
                <a:ea typeface="Raleway"/>
                <a:cs typeface="Raleway"/>
                <a:sym typeface="Raleway"/>
              </a:rPr>
              <a:t>Παραδοχές</a:t>
            </a:r>
            <a:endParaRPr/>
          </a:p>
        </p:txBody>
      </p:sp>
      <p:sp>
        <p:nvSpPr>
          <p:cNvPr id="156" name="Google Shape;156;p7"/>
          <p:cNvSpPr/>
          <p:nvPr/>
        </p:nvSpPr>
        <p:spPr>
          <a:xfrm>
            <a:off x="1780308" y="1423251"/>
            <a:ext cx="1691555" cy="829736"/>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rgbClr val="000000"/>
              </a:buClr>
              <a:buSzPts val="1100"/>
              <a:buFont typeface="Noto Sans Symbols"/>
              <a:buChar char="▪"/>
            </a:pPr>
            <a:r>
              <a:rPr lang="el" sz="1100" b="0" i="0" u="none" strike="noStrike" cap="none">
                <a:solidFill>
                  <a:schemeClr val="dk2"/>
                </a:solidFill>
                <a:latin typeface="Raleway"/>
                <a:ea typeface="Raleway"/>
                <a:cs typeface="Raleway"/>
                <a:sym typeface="Raleway"/>
              </a:rPr>
              <a:t>Οριακές συνθήκες</a:t>
            </a:r>
            <a:endParaRPr/>
          </a:p>
          <a:p>
            <a:pPr marL="171450" marR="0" lvl="0" indent="-171450" algn="l" rtl="0">
              <a:lnSpc>
                <a:spcPct val="100000"/>
              </a:lnSpc>
              <a:spcBef>
                <a:spcPts val="0"/>
              </a:spcBef>
              <a:spcAft>
                <a:spcPts val="0"/>
              </a:spcAft>
              <a:buClr>
                <a:srgbClr val="000000"/>
              </a:buClr>
              <a:buSzPts val="1100"/>
              <a:buFont typeface="Noto Sans Symbols"/>
              <a:buChar char="▪"/>
            </a:pPr>
            <a:r>
              <a:rPr lang="el" sz="1100" b="0" i="0" u="none" strike="noStrike" cap="none">
                <a:solidFill>
                  <a:schemeClr val="dk2"/>
                </a:solidFill>
                <a:latin typeface="Raleway"/>
                <a:ea typeface="Raleway"/>
                <a:cs typeface="Raleway"/>
                <a:sym typeface="Raleway"/>
              </a:rPr>
              <a:t>Παράμετροι ρευστού</a:t>
            </a:r>
            <a:endParaRPr/>
          </a:p>
          <a:p>
            <a:pPr marL="171450" marR="0" lvl="0" indent="-171450" algn="l" rtl="0">
              <a:lnSpc>
                <a:spcPct val="100000"/>
              </a:lnSpc>
              <a:spcBef>
                <a:spcPts val="0"/>
              </a:spcBef>
              <a:spcAft>
                <a:spcPts val="0"/>
              </a:spcAft>
              <a:buClr>
                <a:srgbClr val="000000"/>
              </a:buClr>
              <a:buSzPts val="1100"/>
              <a:buFont typeface="Noto Sans Symbols"/>
              <a:buChar char="▪"/>
            </a:pPr>
            <a:r>
              <a:rPr lang="el" sz="1100" b="0" i="0" u="none" strike="noStrike" cap="none">
                <a:solidFill>
                  <a:schemeClr val="dk2"/>
                </a:solidFill>
                <a:latin typeface="Raleway"/>
                <a:ea typeface="Raleway"/>
                <a:cs typeface="Raleway"/>
                <a:sym typeface="Raleway"/>
              </a:rPr>
              <a:t>Ορισμός αξόνων</a:t>
            </a:r>
            <a:endParaRPr/>
          </a:p>
        </p:txBody>
      </p:sp>
      <p:cxnSp>
        <p:nvCxnSpPr>
          <p:cNvPr id="157" name="Google Shape;157;p7"/>
          <p:cNvCxnSpPr/>
          <p:nvPr/>
        </p:nvCxnSpPr>
        <p:spPr>
          <a:xfrm>
            <a:off x="1520744" y="1844614"/>
            <a:ext cx="286625"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sp>
        <p:nvSpPr>
          <p:cNvPr id="158" name="Google Shape;158;p7"/>
          <p:cNvSpPr/>
          <p:nvPr/>
        </p:nvSpPr>
        <p:spPr>
          <a:xfrm>
            <a:off x="3631343" y="1655915"/>
            <a:ext cx="1207776" cy="377396"/>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100" b="0" i="0" u="none" strike="noStrike" cap="none">
                <a:solidFill>
                  <a:schemeClr val="dk2"/>
                </a:solidFill>
                <a:latin typeface="Raleway"/>
                <a:ea typeface="Raleway"/>
                <a:cs typeface="Raleway"/>
                <a:sym typeface="Raleway"/>
              </a:rPr>
              <a:t>Διακριτοποίηση μοντέλου</a:t>
            </a:r>
            <a:endParaRPr/>
          </a:p>
        </p:txBody>
      </p:sp>
      <p:cxnSp>
        <p:nvCxnSpPr>
          <p:cNvPr id="159" name="Google Shape;159;p7"/>
          <p:cNvCxnSpPr/>
          <p:nvPr/>
        </p:nvCxnSpPr>
        <p:spPr>
          <a:xfrm>
            <a:off x="3365624" y="1860009"/>
            <a:ext cx="333047"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sp>
        <p:nvSpPr>
          <p:cNvPr id="160" name="Google Shape;160;p7"/>
          <p:cNvSpPr/>
          <p:nvPr/>
        </p:nvSpPr>
        <p:spPr>
          <a:xfrm>
            <a:off x="6307875" y="1627534"/>
            <a:ext cx="1293019" cy="478185"/>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100" b="0" i="0" u="none" strike="noStrike" cap="none">
                <a:solidFill>
                  <a:schemeClr val="dk2"/>
                </a:solidFill>
                <a:latin typeface="Raleway"/>
                <a:ea typeface="Raleway"/>
                <a:cs typeface="Raleway"/>
                <a:sym typeface="Raleway"/>
              </a:rPr>
              <a:t>Βελτιστοποίηση</a:t>
            </a:r>
            <a:r>
              <a:rPr lang="el" sz="1400" b="0" i="0" u="none" strike="noStrike" cap="none">
                <a:solidFill>
                  <a:schemeClr val="dk2"/>
                </a:solidFill>
                <a:latin typeface="Raleway"/>
                <a:ea typeface="Raleway"/>
                <a:cs typeface="Raleway"/>
                <a:sym typeface="Raleway"/>
              </a:rPr>
              <a:t>?</a:t>
            </a:r>
            <a:endParaRPr/>
          </a:p>
        </p:txBody>
      </p:sp>
      <p:sp>
        <p:nvSpPr>
          <p:cNvPr id="161" name="Google Shape;161;p7"/>
          <p:cNvSpPr/>
          <p:nvPr/>
        </p:nvSpPr>
        <p:spPr>
          <a:xfrm>
            <a:off x="4988933" y="1671314"/>
            <a:ext cx="1207776" cy="377390"/>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100" b="0" i="0" u="none" strike="noStrike" cap="none">
                <a:solidFill>
                  <a:schemeClr val="dk2"/>
                </a:solidFill>
                <a:latin typeface="Raleway"/>
                <a:ea typeface="Raleway"/>
                <a:cs typeface="Raleway"/>
                <a:sym typeface="Raleway"/>
              </a:rPr>
              <a:t>Επεξεργασία αποτελεσμάτων</a:t>
            </a:r>
            <a:endParaRPr/>
          </a:p>
        </p:txBody>
      </p:sp>
      <p:sp>
        <p:nvSpPr>
          <p:cNvPr id="162" name="Google Shape;162;p7"/>
          <p:cNvSpPr/>
          <p:nvPr/>
        </p:nvSpPr>
        <p:spPr>
          <a:xfrm>
            <a:off x="4706644" y="2237399"/>
            <a:ext cx="1574423" cy="535200"/>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400" b="0" i="0" u="none" strike="noStrike" cap="none">
                <a:solidFill>
                  <a:schemeClr val="dk2"/>
                </a:solidFill>
                <a:latin typeface="Raleway"/>
                <a:ea typeface="Raleway"/>
                <a:cs typeface="Raleway"/>
                <a:sym typeface="Raleway"/>
              </a:rPr>
              <a:t>Αλλαγές στη γεωμετρία</a:t>
            </a:r>
            <a:endParaRPr/>
          </a:p>
        </p:txBody>
      </p:sp>
      <p:sp>
        <p:nvSpPr>
          <p:cNvPr id="163" name="Google Shape;163;p7"/>
          <p:cNvSpPr/>
          <p:nvPr/>
        </p:nvSpPr>
        <p:spPr>
          <a:xfrm>
            <a:off x="6758816" y="2329425"/>
            <a:ext cx="378606" cy="385045"/>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64" name="Google Shape;164;p7"/>
          <p:cNvCxnSpPr/>
          <p:nvPr/>
        </p:nvCxnSpPr>
        <p:spPr>
          <a:xfrm>
            <a:off x="4777143" y="1860009"/>
            <a:ext cx="293915"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sp>
        <p:nvSpPr>
          <p:cNvPr id="165" name="Google Shape;165;p7"/>
          <p:cNvSpPr/>
          <p:nvPr/>
        </p:nvSpPr>
        <p:spPr>
          <a:xfrm>
            <a:off x="7711627" y="2323402"/>
            <a:ext cx="1082257" cy="470048"/>
          </a:xfrm>
          <a:prstGeom prst="roundRect">
            <a:avLst>
              <a:gd name="adj" fmla="val 16667"/>
            </a:avLst>
          </a:prstGeom>
          <a:solidFill>
            <a:schemeClr val="lt1"/>
          </a:solidFill>
          <a:ln w="25400" cap="flat" cmpd="sng">
            <a:solidFill>
              <a:srgbClr val="D03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400" b="0" i="0" u="none" strike="noStrike" cap="none">
                <a:solidFill>
                  <a:schemeClr val="dk2"/>
                </a:solidFill>
                <a:latin typeface="Raleway"/>
                <a:ea typeface="Raleway"/>
                <a:cs typeface="Raleway"/>
                <a:sym typeface="Raleway"/>
              </a:rPr>
              <a:t>Τελικό Μοντέλο</a:t>
            </a:r>
            <a:endParaRPr/>
          </a:p>
        </p:txBody>
      </p:sp>
      <p:sp>
        <p:nvSpPr>
          <p:cNvPr id="166" name="Google Shape;166;p7"/>
          <p:cNvSpPr/>
          <p:nvPr/>
        </p:nvSpPr>
        <p:spPr>
          <a:xfrm>
            <a:off x="7237349" y="2172137"/>
            <a:ext cx="452919" cy="242325"/>
          </a:xfrm>
          <a:prstGeom prst="roundRect">
            <a:avLst>
              <a:gd name="adj" fmla="val 16667"/>
            </a:avLst>
          </a:prstGeom>
          <a:solidFill>
            <a:schemeClr val="lt1"/>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000" b="0" i="0" u="none" strike="noStrike" cap="none">
                <a:solidFill>
                  <a:schemeClr val="dk2"/>
                </a:solidFill>
                <a:latin typeface="Raleway"/>
                <a:ea typeface="Raleway"/>
                <a:cs typeface="Raleway"/>
                <a:sym typeface="Raleway"/>
              </a:rPr>
              <a:t>ΝΑΙ</a:t>
            </a:r>
            <a:endParaRPr/>
          </a:p>
        </p:txBody>
      </p:sp>
      <p:cxnSp>
        <p:nvCxnSpPr>
          <p:cNvPr id="167" name="Google Shape;167;p7"/>
          <p:cNvCxnSpPr/>
          <p:nvPr/>
        </p:nvCxnSpPr>
        <p:spPr>
          <a:xfrm>
            <a:off x="6068477" y="1885929"/>
            <a:ext cx="293915" cy="0"/>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68" name="Google Shape;168;p7"/>
          <p:cNvCxnSpPr/>
          <p:nvPr/>
        </p:nvCxnSpPr>
        <p:spPr>
          <a:xfrm>
            <a:off x="6948119" y="2048704"/>
            <a:ext cx="0" cy="244596"/>
          </a:xfrm>
          <a:prstGeom prst="straightConnector1">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69" name="Google Shape;169;p7"/>
          <p:cNvCxnSpPr>
            <a:stCxn id="163" idx="2"/>
          </p:cNvCxnSpPr>
          <p:nvPr/>
        </p:nvCxnSpPr>
        <p:spPr>
          <a:xfrm rot="10800000">
            <a:off x="6281216" y="2521948"/>
            <a:ext cx="477600" cy="0"/>
          </a:xfrm>
          <a:prstGeom prst="straightConnector1">
            <a:avLst/>
          </a:prstGeom>
          <a:noFill/>
          <a:ln w="38100" cap="flat" cmpd="sng">
            <a:solidFill>
              <a:schemeClr val="accent1"/>
            </a:solidFill>
            <a:prstDash val="solid"/>
            <a:round/>
            <a:headEnd type="none" w="sm" len="sm"/>
            <a:tailEnd type="triangle" w="med" len="med"/>
          </a:ln>
        </p:spPr>
      </p:cxnSp>
      <p:cxnSp>
        <p:nvCxnSpPr>
          <p:cNvPr id="170" name="Google Shape;170;p7"/>
          <p:cNvCxnSpPr>
            <a:stCxn id="163" idx="6"/>
          </p:cNvCxnSpPr>
          <p:nvPr/>
        </p:nvCxnSpPr>
        <p:spPr>
          <a:xfrm>
            <a:off x="7137422" y="2521948"/>
            <a:ext cx="552900" cy="0"/>
          </a:xfrm>
          <a:prstGeom prst="straightConnector1">
            <a:avLst/>
          </a:prstGeom>
          <a:noFill/>
          <a:ln w="38100" cap="flat" cmpd="sng">
            <a:solidFill>
              <a:schemeClr val="accent1"/>
            </a:solidFill>
            <a:prstDash val="solid"/>
            <a:round/>
            <a:headEnd type="none" w="sm" len="sm"/>
            <a:tailEnd type="triangle" w="med" len="med"/>
          </a:ln>
        </p:spPr>
      </p:cxnSp>
      <p:cxnSp>
        <p:nvCxnSpPr>
          <p:cNvPr id="171" name="Google Shape;171;p7"/>
          <p:cNvCxnSpPr>
            <a:stCxn id="162" idx="1"/>
          </p:cNvCxnSpPr>
          <p:nvPr/>
        </p:nvCxnSpPr>
        <p:spPr>
          <a:xfrm rot="10800000">
            <a:off x="4081444" y="2084399"/>
            <a:ext cx="625200" cy="420600"/>
          </a:xfrm>
          <a:prstGeom prst="bentConnector3">
            <a:avLst>
              <a:gd name="adj1" fmla="val 99122"/>
            </a:avLst>
          </a:prstGeom>
          <a:noFill/>
          <a:ln w="38100" cap="flat" cmpd="sng">
            <a:solidFill>
              <a:schemeClr val="accent1"/>
            </a:solidFill>
            <a:prstDash val="solid"/>
            <a:round/>
            <a:headEnd type="none" w="sm" len="sm"/>
            <a:tailEnd type="triangle" w="med" len="med"/>
          </a:ln>
          <a:effectLst>
            <a:outerShdw blurRad="40000" dist="23000" dir="5400000" rotWithShape="0">
              <a:srgbClr val="000000">
                <a:alpha val="34901"/>
              </a:srgbClr>
            </a:outerShdw>
          </a:effectLst>
        </p:spPr>
      </p:cxnSp>
      <p:sp>
        <p:nvSpPr>
          <p:cNvPr id="172" name="Google Shape;172;p7"/>
          <p:cNvSpPr/>
          <p:nvPr/>
        </p:nvSpPr>
        <p:spPr>
          <a:xfrm>
            <a:off x="6316968" y="2695851"/>
            <a:ext cx="452919" cy="242325"/>
          </a:xfrm>
          <a:prstGeom prst="roundRect">
            <a:avLst>
              <a:gd name="adj" fmla="val 16667"/>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l" sz="1000" b="0" i="0" u="none" strike="noStrike" cap="none">
                <a:solidFill>
                  <a:schemeClr val="dk2"/>
                </a:solidFill>
                <a:latin typeface="Raleway"/>
                <a:ea typeface="Raleway"/>
                <a:cs typeface="Raleway"/>
                <a:sym typeface="Raleway"/>
              </a:rPr>
              <a:t>ΟΧΙ</a:t>
            </a:r>
            <a:endParaRPr/>
          </a:p>
        </p:txBody>
      </p:sp>
      <p:pic>
        <p:nvPicPr>
          <p:cNvPr id="173" name="Google Shape;173;p7"/>
          <p:cNvPicPr preferRelativeResize="0"/>
          <p:nvPr/>
        </p:nvPicPr>
        <p:blipFill rotWithShape="1">
          <a:blip r:embed="rId3">
            <a:alphaModFix/>
          </a:blip>
          <a:srcRect l="11443" t="19566" r="13810" b="16411"/>
          <a:stretch/>
        </p:blipFill>
        <p:spPr>
          <a:xfrm>
            <a:off x="61671" y="3424818"/>
            <a:ext cx="2033829" cy="1306507"/>
          </a:xfrm>
          <a:prstGeom prst="rect">
            <a:avLst/>
          </a:prstGeom>
          <a:noFill/>
          <a:ln>
            <a:noFill/>
          </a:ln>
        </p:spPr>
      </p:pic>
      <p:sp>
        <p:nvSpPr>
          <p:cNvPr id="174" name="Google Shape;174;p7"/>
          <p:cNvSpPr txBox="1"/>
          <p:nvPr/>
        </p:nvSpPr>
        <p:spPr>
          <a:xfrm>
            <a:off x="242799" y="3038162"/>
            <a:ext cx="2957514"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l" sz="1400" b="0" i="0" u="none" strike="noStrike" cap="none">
                <a:solidFill>
                  <a:srgbClr val="000000"/>
                </a:solidFill>
                <a:latin typeface="Raleway"/>
                <a:ea typeface="Raleway"/>
                <a:cs typeface="Raleway"/>
                <a:sym typeface="Raleway"/>
              </a:rPr>
              <a:t>Βελτιστοποίηση Μοντέλου </a:t>
            </a:r>
            <a:endParaRPr/>
          </a:p>
        </p:txBody>
      </p:sp>
      <p:sp>
        <p:nvSpPr>
          <p:cNvPr id="175" name="Google Shape;175;p7"/>
          <p:cNvSpPr/>
          <p:nvPr/>
        </p:nvSpPr>
        <p:spPr>
          <a:xfrm>
            <a:off x="2140527" y="4008095"/>
            <a:ext cx="210520" cy="208247"/>
          </a:xfrm>
          <a:prstGeom prst="plus">
            <a:avLst>
              <a:gd name="adj" fmla="val 39889"/>
            </a:avLst>
          </a:prstGeom>
          <a:solidFill>
            <a:srgbClr val="1A99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6" name="Google Shape;176;p7"/>
          <p:cNvPicPr preferRelativeResize="0"/>
          <p:nvPr/>
        </p:nvPicPr>
        <p:blipFill rotWithShape="1">
          <a:blip r:embed="rId4">
            <a:alphaModFix/>
          </a:blip>
          <a:srcRect l="3563" t="18022" r="7887" b="23005"/>
          <a:stretch/>
        </p:blipFill>
        <p:spPr>
          <a:xfrm>
            <a:off x="2351046" y="3424819"/>
            <a:ext cx="2615683" cy="1306507"/>
          </a:xfrm>
          <a:prstGeom prst="rect">
            <a:avLst/>
          </a:prstGeom>
          <a:noFill/>
          <a:ln>
            <a:noFill/>
          </a:ln>
        </p:spPr>
      </p:pic>
      <p:pic>
        <p:nvPicPr>
          <p:cNvPr id="177" name="Google Shape;177;p7"/>
          <p:cNvPicPr preferRelativeResize="0"/>
          <p:nvPr/>
        </p:nvPicPr>
        <p:blipFill rotWithShape="1">
          <a:blip r:embed="rId5">
            <a:alphaModFix/>
          </a:blip>
          <a:srcRect/>
          <a:stretch/>
        </p:blipFill>
        <p:spPr>
          <a:xfrm>
            <a:off x="5479874" y="2974997"/>
            <a:ext cx="3585807" cy="2071509"/>
          </a:xfrm>
          <a:prstGeom prst="rect">
            <a:avLst/>
          </a:prstGeom>
          <a:noFill/>
          <a:ln>
            <a:noFill/>
          </a:ln>
        </p:spPr>
      </p:pic>
      <p:sp>
        <p:nvSpPr>
          <p:cNvPr id="178" name="Google Shape;178;p7"/>
          <p:cNvSpPr/>
          <p:nvPr/>
        </p:nvSpPr>
        <p:spPr>
          <a:xfrm>
            <a:off x="5071058" y="3941007"/>
            <a:ext cx="393149" cy="342421"/>
          </a:xfrm>
          <a:prstGeom prst="mathEqual">
            <a:avLst>
              <a:gd name="adj1" fmla="val 10637"/>
              <a:gd name="adj2" fmla="val 23212"/>
            </a:avLst>
          </a:prstGeom>
          <a:solidFill>
            <a:srgbClr val="1A99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79" name="Google Shape;179;p7"/>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80" name="Google Shape;180;p7"/>
          <p:cNvPicPr preferRelativeResize="0"/>
          <p:nvPr/>
        </p:nvPicPr>
        <p:blipFill>
          <a:blip r:embed="rId6">
            <a:alphaModFix/>
          </a:blip>
          <a:stretch>
            <a:fillRect/>
          </a:stretch>
        </p:blipFill>
        <p:spPr>
          <a:xfrm>
            <a:off x="7467949" y="-1"/>
            <a:ext cx="1676050" cy="48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body" idx="1"/>
          </p:nvPr>
        </p:nvSpPr>
        <p:spPr>
          <a:xfrm>
            <a:off x="506194" y="1441199"/>
            <a:ext cx="3580031" cy="2545013"/>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l">
                <a:solidFill>
                  <a:schemeClr val="dk2"/>
                </a:solidFill>
              </a:rPr>
              <a:t>Ανάλυση με βάση την γωνία κύματος</a:t>
            </a:r>
            <a:endParaRPr/>
          </a:p>
          <a:p>
            <a:pPr marL="457200" lvl="0" indent="-311150" algn="l" rtl="0">
              <a:lnSpc>
                <a:spcPct val="115000"/>
              </a:lnSpc>
              <a:spcBef>
                <a:spcPts val="0"/>
              </a:spcBef>
              <a:spcAft>
                <a:spcPts val="0"/>
              </a:spcAft>
              <a:buSzPts val="1300"/>
              <a:buFont typeface="Noto Sans Symbols"/>
              <a:buChar char="▪"/>
            </a:pPr>
            <a:r>
              <a:rPr lang="el">
                <a:solidFill>
                  <a:schemeClr val="dk2"/>
                </a:solidFill>
              </a:rPr>
              <a:t>60 διαφορετικές αναλύσεις </a:t>
            </a:r>
            <a:endParaRPr/>
          </a:p>
          <a:p>
            <a:pPr marL="457200" lvl="0" indent="-311150" algn="l" rtl="0">
              <a:lnSpc>
                <a:spcPct val="115000"/>
              </a:lnSpc>
              <a:spcBef>
                <a:spcPts val="0"/>
              </a:spcBef>
              <a:spcAft>
                <a:spcPts val="0"/>
              </a:spcAft>
              <a:buSzPts val="1300"/>
              <a:buFont typeface="Noto Sans Symbols"/>
              <a:buChar char="▪"/>
            </a:pPr>
            <a:r>
              <a:rPr lang="el">
                <a:solidFill>
                  <a:schemeClr val="dk2"/>
                </a:solidFill>
              </a:rPr>
              <a:t>Οι γωνίες για τις οποίες έγιναν αναλύσεις είναι οι 0,45,90,135,180 </a:t>
            </a:r>
            <a:endParaRPr/>
          </a:p>
          <a:p>
            <a:pPr marL="457200" lvl="0" indent="-311150" algn="l" rtl="0">
              <a:lnSpc>
                <a:spcPct val="115000"/>
              </a:lnSpc>
              <a:spcBef>
                <a:spcPts val="0"/>
              </a:spcBef>
              <a:spcAft>
                <a:spcPts val="0"/>
              </a:spcAft>
              <a:buSzPts val="1300"/>
              <a:buFont typeface="Noto Sans Symbols"/>
              <a:buChar char="▪"/>
            </a:pPr>
            <a:r>
              <a:rPr lang="el">
                <a:solidFill>
                  <a:schemeClr val="dk2"/>
                </a:solidFill>
              </a:rPr>
              <a:t>Χρήση του λογισμικού MatLab για γραμμική παρεμβολή </a:t>
            </a:r>
            <a:endParaRPr/>
          </a:p>
          <a:p>
            <a:pPr marL="457200" lvl="0" indent="-311150" algn="l" rtl="0">
              <a:lnSpc>
                <a:spcPct val="115000"/>
              </a:lnSpc>
              <a:spcBef>
                <a:spcPts val="0"/>
              </a:spcBef>
              <a:spcAft>
                <a:spcPts val="0"/>
              </a:spcAft>
              <a:buSzPts val="1300"/>
              <a:buFont typeface="Noto Sans Symbols"/>
              <a:buChar char="▪"/>
            </a:pPr>
            <a:r>
              <a:rPr lang="el">
                <a:solidFill>
                  <a:schemeClr val="dk2"/>
                </a:solidFill>
              </a:rPr>
              <a:t>Γενική παρατήρηση είναι το συμμετρικό προφίλ της μεταβολής της δύναμης</a:t>
            </a:r>
            <a:endParaRPr/>
          </a:p>
        </p:txBody>
      </p:sp>
      <p:sp>
        <p:nvSpPr>
          <p:cNvPr id="186" name="Google Shape;186;p8"/>
          <p:cNvSpPr txBox="1"/>
          <p:nvPr/>
        </p:nvSpPr>
        <p:spPr>
          <a:xfrm>
            <a:off x="539750" y="661763"/>
            <a:ext cx="7688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600"/>
              <a:buFont typeface="Raleway"/>
              <a:buNone/>
            </a:pPr>
            <a:r>
              <a:rPr lang="el" sz="2600" b="1" i="0" u="none" strike="noStrike" cap="none">
                <a:solidFill>
                  <a:schemeClr val="dk2"/>
                </a:solidFill>
                <a:latin typeface="Raleway"/>
                <a:ea typeface="Raleway"/>
                <a:cs typeface="Raleway"/>
                <a:sym typeface="Raleway"/>
              </a:rPr>
              <a:t>Υδροδυναμική Ανάλυση</a:t>
            </a:r>
            <a:endParaRPr sz="2600" b="1" i="0" u="none" strike="noStrike" cap="none">
              <a:solidFill>
                <a:schemeClr val="dk2"/>
              </a:solidFill>
              <a:latin typeface="Raleway"/>
              <a:ea typeface="Raleway"/>
              <a:cs typeface="Raleway"/>
              <a:sym typeface="Raleway"/>
            </a:endParaRPr>
          </a:p>
        </p:txBody>
      </p:sp>
      <p:pic>
        <p:nvPicPr>
          <p:cNvPr id="187" name="Google Shape;187;p8"/>
          <p:cNvPicPr preferRelativeResize="0"/>
          <p:nvPr/>
        </p:nvPicPr>
        <p:blipFill rotWithShape="1">
          <a:blip r:embed="rId3">
            <a:alphaModFix/>
          </a:blip>
          <a:srcRect/>
          <a:stretch/>
        </p:blipFill>
        <p:spPr>
          <a:xfrm>
            <a:off x="4010365" y="1441200"/>
            <a:ext cx="5133635" cy="2814059"/>
          </a:xfrm>
          <a:prstGeom prst="rect">
            <a:avLst/>
          </a:prstGeom>
          <a:noFill/>
          <a:ln>
            <a:noFill/>
          </a:ln>
        </p:spPr>
      </p:pic>
      <p:sp>
        <p:nvSpPr>
          <p:cNvPr id="188" name="Google Shape;188;p8"/>
          <p:cNvSpPr txBox="1"/>
          <p:nvPr/>
        </p:nvSpPr>
        <p:spPr>
          <a:xfrm>
            <a:off x="7329300" y="0"/>
            <a:ext cx="1814700" cy="32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l" sz="1300" b="0" i="0" u="none" strike="noStrike" cap="none">
                <a:solidFill>
                  <a:srgbClr val="000000"/>
                </a:solidFill>
                <a:latin typeface="Raleway"/>
                <a:ea typeface="Raleway"/>
                <a:cs typeface="Raleway"/>
                <a:sym typeface="Raleway"/>
              </a:rPr>
              <a:t>Πανεπιστήμιο Κύπρου</a:t>
            </a:r>
            <a:endParaRPr sz="1300" b="0" i="0" u="none" strike="noStrike" cap="none">
              <a:solidFill>
                <a:srgbClr val="000000"/>
              </a:solidFill>
              <a:latin typeface="Raleway"/>
              <a:ea typeface="Raleway"/>
              <a:cs typeface="Raleway"/>
              <a:sym typeface="Raleway"/>
            </a:endParaRPr>
          </a:p>
        </p:txBody>
      </p:sp>
      <p:pic>
        <p:nvPicPr>
          <p:cNvPr id="189" name="Google Shape;189;p8"/>
          <p:cNvPicPr preferRelativeResize="0"/>
          <p:nvPr/>
        </p:nvPicPr>
        <p:blipFill>
          <a:blip r:embed="rId4">
            <a:alphaModFix/>
          </a:blip>
          <a:stretch>
            <a:fillRect/>
          </a:stretch>
        </p:blipFill>
        <p:spPr>
          <a:xfrm>
            <a:off x="7467949" y="-1"/>
            <a:ext cx="1676050" cy="486250"/>
          </a:xfrm>
          <a:prstGeom prst="rect">
            <a:avLst/>
          </a:prstGeom>
          <a:noFill/>
          <a:ln>
            <a:noFill/>
          </a:ln>
        </p:spPr>
      </p:pic>
      <p:pic>
        <p:nvPicPr>
          <p:cNvPr id="190" name="Google Shape;190;p8"/>
          <p:cNvPicPr preferRelativeResize="0"/>
          <p:nvPr/>
        </p:nvPicPr>
        <p:blipFill rotWithShape="1">
          <a:blip r:embed="rId5">
            <a:alphaModFix/>
          </a:blip>
          <a:srcRect r="58009"/>
          <a:stretch/>
        </p:blipFill>
        <p:spPr>
          <a:xfrm>
            <a:off x="385256" y="3487750"/>
            <a:ext cx="2092125" cy="13716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2223</Words>
  <Application>Microsoft Office PowerPoint</Application>
  <PresentationFormat>On-screen Show (16:9)</PresentationFormat>
  <Paragraphs>191</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Lato</vt:lpstr>
      <vt:lpstr>Raleway</vt:lpstr>
      <vt:lpstr>Noto Sans Symbols</vt:lpstr>
      <vt:lpstr>Arial</vt:lpstr>
      <vt:lpstr>Calibri</vt:lpstr>
      <vt:lpstr>Times New Roman</vt:lpstr>
      <vt:lpstr>Streamline</vt:lpstr>
      <vt:lpstr>Υποβρύχιο Όχημα Παρακολούθησης</vt:lpstr>
      <vt:lpstr>Περιεχόμενα</vt:lpstr>
      <vt:lpstr>Εισαγωγή στα Υποβρύχιά Οχήματα </vt:lpstr>
      <vt:lpstr>PowerPoint Presentation</vt:lpstr>
      <vt:lpstr>Brainstorming </vt:lpstr>
      <vt:lpstr>Σχεδιασμός Τελικού Μοντέλου</vt:lpstr>
      <vt:lpstr>Σχεδιασμός Τελικού Μοντέλου</vt:lpstr>
      <vt:lpstr>Υδροδυναμική Ανάλυση</vt:lpstr>
      <vt:lpstr>PowerPoint Presentation</vt:lpstr>
      <vt:lpstr>Στατική Ανάλυση </vt:lpstr>
      <vt:lpstr>Δυναμικό Μοντέλο Κινηματικής</vt:lpstr>
      <vt:lpstr>Δ.Μ.Κ. Αποτελέσματα Απλής Κίνησης (Δυνάμεις στο CG)</vt:lpstr>
      <vt:lpstr>Δ.Μ.Κ. Αποτελέσματα </vt:lpstr>
      <vt:lpstr>Δ.Μ.Κ. Αποτελέσματα Ελικοειδής Κίνηση</vt:lpstr>
      <vt:lpstr>Δ.Κ.Μ. Αποτελέσματα “Έλεγχος”</vt:lpstr>
      <vt:lpstr>Μεθοδολογία Προσεγγιστικής Θερμικής Ανάλυσης</vt:lpstr>
      <vt:lpstr>Αποτελέσματα Προσεγγιστικής Θερμικής Ανάλυσης </vt:lpstr>
      <vt:lpstr>Θερμική Ανάλυση με την Χρήση Πεπερασμένων Στοιχείων </vt:lpstr>
      <vt:lpstr>Πείραμα Τελικής Θερμοκρασίας </vt:lpstr>
      <vt:lpstr>Σύστημα Ηλεκτρονικών </vt:lpstr>
      <vt:lpstr>Κατασκευαστικές Διεργασίες </vt:lpstr>
      <vt:lpstr>Κόστος</vt:lpstr>
      <vt:lpstr>PowerPoint Presentation</vt:lpstr>
      <vt:lpstr>Ευχαριστούμε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Υποβρύχιο Όχημα Παρακολούθησης</dc:title>
  <dc:creator>giorgos costantinou</dc:creator>
  <cp:lastModifiedBy>Alexios Charalambous</cp:lastModifiedBy>
  <cp:revision>4</cp:revision>
  <dcterms:modified xsi:type="dcterms:W3CDTF">2020-11-15T20:08:32Z</dcterms:modified>
</cp:coreProperties>
</file>